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6" r:id="rId22"/>
    <p:sldId id="271" r:id="rId23"/>
    <p:sldId id="272" r:id="rId24"/>
    <p:sldId id="273" r:id="rId25"/>
    <p:sldId id="274" r:id="rId26"/>
    <p:sldId id="275" r:id="rId27"/>
  </p:sldIdLst>
  <p:sldSz cx="11226800" cy="8096250"/>
  <p:notesSz cx="11226800" cy="80962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C2F206-F7D8-F80C-4097-05DC67752A1C}" v="42" dt="2024-09-05T14:03:27.643"/>
    <p1510:client id="{AEFEFEA1-7571-39C6-B79C-D623F1805D34}" v="7" dt="2024-09-05T15:15:09.27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55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microsoft.com/office/2016/11/relationships/changesInfo" Target="changesInfos/changesInfo1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rphy, Neil" userId="S::cvnmu240@coventry.gov.uk::d6725f11-6eb3-4356-992b-464a2fea7857" providerId="AD" clId="Web-{6CC2F206-F7D8-F80C-4097-05DC67752A1C}"/>
    <pc:docChg chg="modSld">
      <pc:chgData name="Murphy, Neil" userId="S::cvnmu240@coventry.gov.uk::d6725f11-6eb3-4356-992b-464a2fea7857" providerId="AD" clId="Web-{6CC2F206-F7D8-F80C-4097-05DC67752A1C}" dt="2024-09-05T14:03:27.643" v="24" actId="14100"/>
      <pc:docMkLst>
        <pc:docMk/>
      </pc:docMkLst>
      <pc:sldChg chg="modSp">
        <pc:chgData name="Murphy, Neil" userId="S::cvnmu240@coventry.gov.uk::d6725f11-6eb3-4356-992b-464a2fea7857" providerId="AD" clId="Web-{6CC2F206-F7D8-F80C-4097-05DC67752A1C}" dt="2024-09-05T14:03:27.643" v="24" actId="14100"/>
        <pc:sldMkLst>
          <pc:docMk/>
          <pc:sldMk cId="0" sldId="257"/>
        </pc:sldMkLst>
        <pc:spChg chg="mod">
          <ac:chgData name="Murphy, Neil" userId="S::cvnmu240@coventry.gov.uk::d6725f11-6eb3-4356-992b-464a2fea7857" providerId="AD" clId="Web-{6CC2F206-F7D8-F80C-4097-05DC67752A1C}" dt="2024-09-05T13:47:28.570" v="0" actId="14100"/>
          <ac:spMkLst>
            <pc:docMk/>
            <pc:sldMk cId="0" sldId="257"/>
            <ac:spMk id="2" creationId="{00000000-0000-0000-0000-000000000000}"/>
          </ac:spMkLst>
        </pc:spChg>
        <pc:spChg chg="mod">
          <ac:chgData name="Murphy, Neil" userId="S::cvnmu240@coventry.gov.uk::d6725f11-6eb3-4356-992b-464a2fea7857" providerId="AD" clId="Web-{6CC2F206-F7D8-F80C-4097-05DC67752A1C}" dt="2024-09-05T13:48:26.321" v="4" actId="14100"/>
          <ac:spMkLst>
            <pc:docMk/>
            <pc:sldMk cId="0" sldId="257"/>
            <ac:spMk id="22" creationId="{00000000-0000-0000-0000-000000000000}"/>
          </ac:spMkLst>
        </pc:spChg>
        <pc:picChg chg="mod">
          <ac:chgData name="Murphy, Neil" userId="S::cvnmu240@coventry.gov.uk::d6725f11-6eb3-4356-992b-464a2fea7857" providerId="AD" clId="Web-{6CC2F206-F7D8-F80C-4097-05DC67752A1C}" dt="2024-09-05T14:03:27.643" v="24" actId="14100"/>
          <ac:picMkLst>
            <pc:docMk/>
            <pc:sldMk cId="0" sldId="257"/>
            <ac:picMk id="8" creationId="{00000000-0000-0000-0000-000000000000}"/>
          </ac:picMkLst>
        </pc:picChg>
      </pc:sldChg>
      <pc:sldChg chg="modSp">
        <pc:chgData name="Murphy, Neil" userId="S::cvnmu240@coventry.gov.uk::d6725f11-6eb3-4356-992b-464a2fea7857" providerId="AD" clId="Web-{6CC2F206-F7D8-F80C-4097-05DC67752A1C}" dt="2024-09-05T13:58:22.572" v="6" actId="20577"/>
        <pc:sldMkLst>
          <pc:docMk/>
          <pc:sldMk cId="0" sldId="271"/>
        </pc:sldMkLst>
        <pc:spChg chg="mod">
          <ac:chgData name="Murphy, Neil" userId="S::cvnmu240@coventry.gov.uk::d6725f11-6eb3-4356-992b-464a2fea7857" providerId="AD" clId="Web-{6CC2F206-F7D8-F80C-4097-05DC67752A1C}" dt="2024-09-05T13:58:22.572" v="6" actId="20577"/>
          <ac:spMkLst>
            <pc:docMk/>
            <pc:sldMk cId="0" sldId="271"/>
            <ac:spMk id="21" creationId="{00000000-0000-0000-0000-000000000000}"/>
          </ac:spMkLst>
        </pc:spChg>
      </pc:sldChg>
      <pc:sldChg chg="modSp">
        <pc:chgData name="Murphy, Neil" userId="S::cvnmu240@coventry.gov.uk::d6725f11-6eb3-4356-992b-464a2fea7857" providerId="AD" clId="Web-{6CC2F206-F7D8-F80C-4097-05DC67752A1C}" dt="2024-09-05T14:00:12.732" v="10" actId="20577"/>
        <pc:sldMkLst>
          <pc:docMk/>
          <pc:sldMk cId="0" sldId="274"/>
        </pc:sldMkLst>
        <pc:spChg chg="mod">
          <ac:chgData name="Murphy, Neil" userId="S::cvnmu240@coventry.gov.uk::d6725f11-6eb3-4356-992b-464a2fea7857" providerId="AD" clId="Web-{6CC2F206-F7D8-F80C-4097-05DC67752A1C}" dt="2024-09-05T13:59:58.059" v="8" actId="20577"/>
          <ac:spMkLst>
            <pc:docMk/>
            <pc:sldMk cId="0" sldId="274"/>
            <ac:spMk id="19" creationId="{00000000-0000-0000-0000-000000000000}"/>
          </ac:spMkLst>
        </pc:spChg>
        <pc:spChg chg="mod">
          <ac:chgData name="Murphy, Neil" userId="S::cvnmu240@coventry.gov.uk::d6725f11-6eb3-4356-992b-464a2fea7857" providerId="AD" clId="Web-{6CC2F206-F7D8-F80C-4097-05DC67752A1C}" dt="2024-09-05T14:00:12.732" v="10" actId="20577"/>
          <ac:spMkLst>
            <pc:docMk/>
            <pc:sldMk cId="0" sldId="274"/>
            <ac:spMk id="20" creationId="{00000000-0000-0000-0000-000000000000}"/>
          </ac:spMkLst>
        </pc:spChg>
      </pc:sldChg>
      <pc:sldChg chg="modSp">
        <pc:chgData name="Murphy, Neil" userId="S::cvnmu240@coventry.gov.uk::d6725f11-6eb3-4356-992b-464a2fea7857" providerId="AD" clId="Web-{6CC2F206-F7D8-F80C-4097-05DC67752A1C}" dt="2024-09-05T14:01:33.281" v="22" actId="14100"/>
        <pc:sldMkLst>
          <pc:docMk/>
          <pc:sldMk cId="2745469513" sldId="276"/>
        </pc:sldMkLst>
        <pc:spChg chg="mod">
          <ac:chgData name="Murphy, Neil" userId="S::cvnmu240@coventry.gov.uk::d6725f11-6eb3-4356-992b-464a2fea7857" providerId="AD" clId="Web-{6CC2F206-F7D8-F80C-4097-05DC67752A1C}" dt="2024-09-05T14:01:33.281" v="22" actId="14100"/>
          <ac:spMkLst>
            <pc:docMk/>
            <pc:sldMk cId="2745469513" sldId="276"/>
            <ac:spMk id="28" creationId="{00000000-0000-0000-0000-000000000000}"/>
          </ac:spMkLst>
        </pc:spChg>
      </pc:sldChg>
    </pc:docChg>
  </pc:docChgLst>
  <pc:docChgLst>
    <pc:chgData name="Murphy, Neil" userId="S::cvnmu240@coventry.gov.uk::d6725f11-6eb3-4356-992b-464a2fea7857" providerId="AD" clId="Web-{AEFEFEA1-7571-39C6-B79C-D623F1805D34}"/>
    <pc:docChg chg="modSld">
      <pc:chgData name="Murphy, Neil" userId="S::cvnmu240@coventry.gov.uk::d6725f11-6eb3-4356-992b-464a2fea7857" providerId="AD" clId="Web-{AEFEFEA1-7571-39C6-B79C-D623F1805D34}" dt="2024-09-05T15:15:09.272" v="6" actId="14100"/>
      <pc:docMkLst>
        <pc:docMk/>
      </pc:docMkLst>
      <pc:sldChg chg="modSp">
        <pc:chgData name="Murphy, Neil" userId="S::cvnmu240@coventry.gov.uk::d6725f11-6eb3-4356-992b-464a2fea7857" providerId="AD" clId="Web-{AEFEFEA1-7571-39C6-B79C-D623F1805D34}" dt="2024-09-05T15:15:09.272" v="6" actId="14100"/>
        <pc:sldMkLst>
          <pc:docMk/>
          <pc:sldMk cId="0" sldId="257"/>
        </pc:sldMkLst>
        <pc:spChg chg="mod">
          <ac:chgData name="Murphy, Neil" userId="S::cvnmu240@coventry.gov.uk::d6725f11-6eb3-4356-992b-464a2fea7857" providerId="AD" clId="Web-{AEFEFEA1-7571-39C6-B79C-D623F1805D34}" dt="2024-09-05T15:09:47.232" v="1" actId="14100"/>
          <ac:spMkLst>
            <pc:docMk/>
            <pc:sldMk cId="0" sldId="257"/>
            <ac:spMk id="2" creationId="{00000000-0000-0000-0000-000000000000}"/>
          </ac:spMkLst>
        </pc:spChg>
        <pc:spChg chg="mod">
          <ac:chgData name="Murphy, Neil" userId="S::cvnmu240@coventry.gov.uk::d6725f11-6eb3-4356-992b-464a2fea7857" providerId="AD" clId="Web-{AEFEFEA1-7571-39C6-B79C-D623F1805D34}" dt="2024-09-05T15:09:31.481" v="0" actId="14100"/>
          <ac:spMkLst>
            <pc:docMk/>
            <pc:sldMk cId="0" sldId="257"/>
            <ac:spMk id="7" creationId="{00000000-0000-0000-0000-000000000000}"/>
          </ac:spMkLst>
        </pc:spChg>
        <pc:spChg chg="mod">
          <ac:chgData name="Murphy, Neil" userId="S::cvnmu240@coventry.gov.uk::d6725f11-6eb3-4356-992b-464a2fea7857" providerId="AD" clId="Web-{AEFEFEA1-7571-39C6-B79C-D623F1805D34}" dt="2024-09-05T15:15:09.272" v="6" actId="14100"/>
          <ac:spMkLst>
            <pc:docMk/>
            <pc:sldMk cId="0" sldId="257"/>
            <ac:spMk id="22" creationId="{00000000-0000-0000-0000-000000000000}"/>
          </ac:spMkLst>
        </pc:spChg>
      </pc:sldChg>
    </pc:docChg>
  </pc:docChgLst>
  <pc:docChgLst>
    <pc:chgData name="Murphy, Neil" userId="d6725f11-6eb3-4356-992b-464a2fea7857" providerId="ADAL" clId="{E2F40595-EB97-4768-B425-FF3AE78FF0E0}"/>
    <pc:docChg chg="custSel modSld">
      <pc:chgData name="Murphy, Neil" userId="d6725f11-6eb3-4356-992b-464a2fea7857" providerId="ADAL" clId="{E2F40595-EB97-4768-B425-FF3AE78FF0E0}" dt="2024-09-05T15:18:25.122" v="61" actId="14100"/>
      <pc:docMkLst>
        <pc:docMk/>
      </pc:docMkLst>
      <pc:sldChg chg="modSp mod">
        <pc:chgData name="Murphy, Neil" userId="d6725f11-6eb3-4356-992b-464a2fea7857" providerId="ADAL" clId="{E2F40595-EB97-4768-B425-FF3AE78FF0E0}" dt="2024-09-05T15:18:25.122" v="61" actId="14100"/>
        <pc:sldMkLst>
          <pc:docMk/>
          <pc:sldMk cId="0" sldId="257"/>
        </pc:sldMkLst>
        <pc:spChg chg="mod">
          <ac:chgData name="Murphy, Neil" userId="d6725f11-6eb3-4356-992b-464a2fea7857" providerId="ADAL" clId="{E2F40595-EB97-4768-B425-FF3AE78FF0E0}" dt="2024-09-05T15:18:08.746" v="59" actId="14100"/>
          <ac:spMkLst>
            <pc:docMk/>
            <pc:sldMk cId="0" sldId="257"/>
            <ac:spMk id="2" creationId="{00000000-0000-0000-0000-000000000000}"/>
          </ac:spMkLst>
        </pc:spChg>
        <pc:spChg chg="mod">
          <ac:chgData name="Murphy, Neil" userId="d6725f11-6eb3-4356-992b-464a2fea7857" providerId="ADAL" clId="{E2F40595-EB97-4768-B425-FF3AE78FF0E0}" dt="2024-09-05T15:17:59.669" v="58" actId="14100"/>
          <ac:spMkLst>
            <pc:docMk/>
            <pc:sldMk cId="0" sldId="257"/>
            <ac:spMk id="7" creationId="{00000000-0000-0000-0000-000000000000}"/>
          </ac:spMkLst>
        </pc:spChg>
        <pc:picChg chg="mod">
          <ac:chgData name="Murphy, Neil" userId="d6725f11-6eb3-4356-992b-464a2fea7857" providerId="ADAL" clId="{E2F40595-EB97-4768-B425-FF3AE78FF0E0}" dt="2024-09-05T15:18:25.122" v="61" actId="14100"/>
          <ac:picMkLst>
            <pc:docMk/>
            <pc:sldMk cId="0" sldId="257"/>
            <ac:picMk id="8" creationId="{00000000-0000-0000-0000-000000000000}"/>
          </ac:picMkLst>
        </pc:picChg>
      </pc:sldChg>
      <pc:sldChg chg="modSp mod">
        <pc:chgData name="Murphy, Neil" userId="d6725f11-6eb3-4356-992b-464a2fea7857" providerId="ADAL" clId="{E2F40595-EB97-4768-B425-FF3AE78FF0E0}" dt="2024-09-05T15:16:40.293" v="2" actId="14100"/>
        <pc:sldMkLst>
          <pc:docMk/>
          <pc:sldMk cId="0" sldId="258"/>
        </pc:sldMkLst>
        <pc:spChg chg="mod">
          <ac:chgData name="Murphy, Neil" userId="d6725f11-6eb3-4356-992b-464a2fea7857" providerId="ADAL" clId="{E2F40595-EB97-4768-B425-FF3AE78FF0E0}" dt="2024-09-05T15:16:40.293" v="2" actId="14100"/>
          <ac:spMkLst>
            <pc:docMk/>
            <pc:sldMk cId="0" sldId="258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42010" y="2509837"/>
            <a:ext cx="9542780" cy="1700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1" i="0">
                <a:solidFill>
                  <a:srgbClr val="0069A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84020" y="4533900"/>
            <a:ext cx="7858760" cy="2024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1" i="0">
                <a:solidFill>
                  <a:srgbClr val="0069A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1" i="0">
                <a:solidFill>
                  <a:srgbClr val="0069A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61340" y="1862137"/>
            <a:ext cx="4883658" cy="5343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781802" y="1862137"/>
            <a:ext cx="4883658" cy="5343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1" i="0">
                <a:solidFill>
                  <a:srgbClr val="0069A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37506" y="886256"/>
            <a:ext cx="5812155" cy="665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1" i="0">
                <a:solidFill>
                  <a:srgbClr val="0069A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1340" y="1862137"/>
            <a:ext cx="10104120" cy="5343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817112" y="7529512"/>
            <a:ext cx="3592576" cy="404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61340" y="7529512"/>
            <a:ext cx="2582164" cy="404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083296" y="7529512"/>
            <a:ext cx="2582164" cy="404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ventry.gov.uk/adulted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ventry.gov.uk/adulted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tel:0247678574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ventry.gov.uk/adulted" TargetMode="External"/><Relationship Id="rId5" Type="http://schemas.openxmlformats.org/officeDocument/2006/relationships/hyperlink" Target="http://www.coventry.gov.uk/employment-support" TargetMode="External"/><Relationship Id="rId4" Type="http://schemas.openxmlformats.org/officeDocument/2006/relationships/hyperlink" Target="mailto:jobshop@coventry.gov.uk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ventry.gov.uk/adulted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id.coventry.gov.uk/kb5/coventry/directory/family.page?familychannel=2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ventry.gov.uk/adulted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dulted-queries@Coventry.gov.uk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12" Type="http://schemas.openxmlformats.org/officeDocument/2006/relationships/hyperlink" Target="http://www.coventry.gov.uk/adulted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11" Type="http://schemas.openxmlformats.org/officeDocument/2006/relationships/image" Target="../media/image25.jpg"/><Relationship Id="rId5" Type="http://schemas.openxmlformats.org/officeDocument/2006/relationships/image" Target="../media/image19.jpg"/><Relationship Id="rId10" Type="http://schemas.openxmlformats.org/officeDocument/2006/relationships/image" Target="../media/image24.jpg"/><Relationship Id="rId4" Type="http://schemas.openxmlformats.org/officeDocument/2006/relationships/image" Target="../media/image18.jpg"/><Relationship Id="rId9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ventry.gov.uk/adulted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oventry.gov.uk/contact-council/comments-compliments-complaints" TargetMode="External"/><Relationship Id="rId4" Type="http://schemas.openxmlformats.org/officeDocument/2006/relationships/hyperlink" Target="mailto:adulted-queries@Coventry.gov.uk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ventry.gov.uk/adult-educatio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dulted-queries@Coventry.gov.uk" TargetMode="External"/><Relationship Id="rId4" Type="http://schemas.openxmlformats.org/officeDocument/2006/relationships/hyperlink" Target="http://www.coventry.gov.uk/adult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ventry.gov.uk/adulted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13" Type="http://schemas.openxmlformats.org/officeDocument/2006/relationships/image" Target="../media/image37.jpg"/><Relationship Id="rId18" Type="http://schemas.openxmlformats.org/officeDocument/2006/relationships/image" Target="../media/image42.jp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12" Type="http://schemas.openxmlformats.org/officeDocument/2006/relationships/image" Target="../media/image36.jpg"/><Relationship Id="rId17" Type="http://schemas.openxmlformats.org/officeDocument/2006/relationships/image" Target="../media/image41.jpg"/><Relationship Id="rId2" Type="http://schemas.openxmlformats.org/officeDocument/2006/relationships/image" Target="../media/image26.jpg"/><Relationship Id="rId16" Type="http://schemas.openxmlformats.org/officeDocument/2006/relationships/image" Target="../media/image4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g"/><Relationship Id="rId11" Type="http://schemas.openxmlformats.org/officeDocument/2006/relationships/image" Target="../media/image35.jpg"/><Relationship Id="rId5" Type="http://schemas.openxmlformats.org/officeDocument/2006/relationships/image" Target="../media/image29.jpg"/><Relationship Id="rId15" Type="http://schemas.openxmlformats.org/officeDocument/2006/relationships/image" Target="../media/image39.jpg"/><Relationship Id="rId10" Type="http://schemas.openxmlformats.org/officeDocument/2006/relationships/image" Target="../media/image34.jpg"/><Relationship Id="rId19" Type="http://schemas.openxmlformats.org/officeDocument/2006/relationships/hyperlink" Target="http://www.coventry.gov.uk/adulted" TargetMode="External"/><Relationship Id="rId4" Type="http://schemas.openxmlformats.org/officeDocument/2006/relationships/image" Target="../media/image28.jpg"/><Relationship Id="rId9" Type="http://schemas.openxmlformats.org/officeDocument/2006/relationships/image" Target="../media/image33.jpg"/><Relationship Id="rId14" Type="http://schemas.openxmlformats.org/officeDocument/2006/relationships/image" Target="../media/image3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ventry.gov.uk/adult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ventry.gov.uk/adult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ventry.gov.uk/adulted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vlearn.co.uk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ventry.gov.uk/adulted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ventry.gov.uk/adult-educatio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dulted-safeguarding@Coventry.gov.uk" TargetMode="External"/><Relationship Id="rId4" Type="http://schemas.openxmlformats.org/officeDocument/2006/relationships/hyperlink" Target="http://www.Coventry.gov.uk/safeguardi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711" y="158699"/>
            <a:ext cx="10908030" cy="7477125"/>
          </a:xfrm>
          <a:custGeom>
            <a:avLst/>
            <a:gdLst/>
            <a:ahLst/>
            <a:cxnLst/>
            <a:rect l="l" t="t" r="r" b="b"/>
            <a:pathLst>
              <a:path w="10908030" h="7477125">
                <a:moveTo>
                  <a:pt x="0" y="7476909"/>
                </a:moveTo>
                <a:lnTo>
                  <a:pt x="10907903" y="7476909"/>
                </a:lnTo>
                <a:lnTo>
                  <a:pt x="10907903" y="0"/>
                </a:lnTo>
                <a:lnTo>
                  <a:pt x="0" y="0"/>
                </a:lnTo>
                <a:lnTo>
                  <a:pt x="0" y="7476909"/>
                </a:lnTo>
                <a:close/>
              </a:path>
            </a:pathLst>
          </a:custGeom>
          <a:solidFill>
            <a:srgbClr val="128A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8711" y="7635608"/>
            <a:ext cx="1855470" cy="56515"/>
          </a:xfrm>
          <a:custGeom>
            <a:avLst/>
            <a:gdLst/>
            <a:ahLst/>
            <a:cxnLst/>
            <a:rect l="l" t="t" r="r" b="b"/>
            <a:pathLst>
              <a:path w="1855470" h="56515">
                <a:moveTo>
                  <a:pt x="0" y="56095"/>
                </a:moveTo>
                <a:lnTo>
                  <a:pt x="1854911" y="56095"/>
                </a:lnTo>
                <a:lnTo>
                  <a:pt x="1854911" y="0"/>
                </a:lnTo>
                <a:lnTo>
                  <a:pt x="0" y="0"/>
                </a:lnTo>
                <a:lnTo>
                  <a:pt x="0" y="56095"/>
                </a:lnTo>
                <a:close/>
              </a:path>
            </a:pathLst>
          </a:custGeom>
          <a:solidFill>
            <a:srgbClr val="128AC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814654" y="1606651"/>
            <a:ext cx="9641205" cy="4880610"/>
            <a:chOff x="814654" y="1606651"/>
            <a:chExt cx="9641205" cy="488061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3704" y="1625701"/>
              <a:ext cx="9602990" cy="484200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33704" y="1625701"/>
              <a:ext cx="9603105" cy="4842510"/>
            </a:xfrm>
            <a:custGeom>
              <a:avLst/>
              <a:gdLst/>
              <a:ahLst/>
              <a:cxnLst/>
              <a:rect l="l" t="t" r="r" b="b"/>
              <a:pathLst>
                <a:path w="9603105" h="4842510">
                  <a:moveTo>
                    <a:pt x="0" y="4842002"/>
                  </a:moveTo>
                  <a:lnTo>
                    <a:pt x="9602978" y="4842002"/>
                  </a:lnTo>
                  <a:lnTo>
                    <a:pt x="9602978" y="0"/>
                  </a:lnTo>
                  <a:lnTo>
                    <a:pt x="0" y="0"/>
                  </a:lnTo>
                  <a:lnTo>
                    <a:pt x="0" y="4842002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21004" y="858609"/>
            <a:ext cx="9672320" cy="47053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900" spc="-135" dirty="0">
                <a:solidFill>
                  <a:srgbClr val="FFFFFF"/>
                </a:solidFill>
              </a:rPr>
              <a:t>Coventry</a:t>
            </a:r>
            <a:r>
              <a:rPr sz="2900" spc="-90" dirty="0">
                <a:solidFill>
                  <a:srgbClr val="FFFFFF"/>
                </a:solidFill>
              </a:rPr>
              <a:t> </a:t>
            </a:r>
            <a:r>
              <a:rPr sz="2900" spc="-70" dirty="0">
                <a:solidFill>
                  <a:srgbClr val="FFFFFF"/>
                </a:solidFill>
              </a:rPr>
              <a:t>Adult</a:t>
            </a:r>
            <a:r>
              <a:rPr sz="2900" spc="-85" dirty="0">
                <a:solidFill>
                  <a:srgbClr val="FFFFFF"/>
                </a:solidFill>
              </a:rPr>
              <a:t> </a:t>
            </a:r>
            <a:r>
              <a:rPr sz="2900" spc="-125" dirty="0">
                <a:solidFill>
                  <a:srgbClr val="FFFFFF"/>
                </a:solidFill>
              </a:rPr>
              <a:t>Education</a:t>
            </a:r>
            <a:r>
              <a:rPr sz="2900" spc="-90" dirty="0">
                <a:solidFill>
                  <a:srgbClr val="FFFFFF"/>
                </a:solidFill>
              </a:rPr>
              <a:t> </a:t>
            </a:r>
            <a:r>
              <a:rPr sz="2900" spc="-120" dirty="0">
                <a:solidFill>
                  <a:srgbClr val="FFFFFF"/>
                </a:solidFill>
              </a:rPr>
              <a:t>Service</a:t>
            </a:r>
            <a:r>
              <a:rPr sz="2900" spc="-85" dirty="0">
                <a:solidFill>
                  <a:srgbClr val="FFFFFF"/>
                </a:solidFill>
              </a:rPr>
              <a:t> </a:t>
            </a:r>
            <a:r>
              <a:rPr sz="2900" dirty="0">
                <a:solidFill>
                  <a:srgbClr val="FFFFFF"/>
                </a:solidFill>
              </a:rPr>
              <a:t>-</a:t>
            </a:r>
            <a:r>
              <a:rPr sz="2900" spc="-85" dirty="0">
                <a:solidFill>
                  <a:srgbClr val="FFFFFF"/>
                </a:solidFill>
              </a:rPr>
              <a:t> </a:t>
            </a:r>
            <a:r>
              <a:rPr sz="2900" spc="-55" dirty="0">
                <a:solidFill>
                  <a:srgbClr val="FFFFFF"/>
                </a:solidFill>
              </a:rPr>
              <a:t>Information</a:t>
            </a:r>
            <a:r>
              <a:rPr sz="2900" spc="-90" dirty="0">
                <a:solidFill>
                  <a:srgbClr val="FFFFFF"/>
                </a:solidFill>
              </a:rPr>
              <a:t> </a:t>
            </a:r>
            <a:r>
              <a:rPr sz="2900" spc="-110" dirty="0">
                <a:solidFill>
                  <a:srgbClr val="FFFFFF"/>
                </a:solidFill>
              </a:rPr>
              <a:t>for</a:t>
            </a:r>
            <a:r>
              <a:rPr sz="2900" spc="-85" dirty="0">
                <a:solidFill>
                  <a:srgbClr val="FFFFFF"/>
                </a:solidFill>
              </a:rPr>
              <a:t> </a:t>
            </a:r>
            <a:r>
              <a:rPr sz="2900" spc="-20" dirty="0">
                <a:solidFill>
                  <a:srgbClr val="FFFFFF"/>
                </a:solidFill>
              </a:rPr>
              <a:t>learners</a:t>
            </a:r>
            <a:endParaRPr sz="2900"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3704" y="6638505"/>
            <a:ext cx="1346263" cy="818146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0" y="258762"/>
            <a:ext cx="190500" cy="15875"/>
            <a:chOff x="0" y="258762"/>
            <a:chExt cx="190500" cy="15875"/>
          </a:xfrm>
        </p:grpSpPr>
        <p:sp>
          <p:nvSpPr>
            <p:cNvPr id="10" name="object 10"/>
            <p:cNvSpPr/>
            <p:nvPr/>
          </p:nvSpPr>
          <p:spPr>
            <a:xfrm>
              <a:off x="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1034903" y="258762"/>
            <a:ext cx="190500" cy="15875"/>
            <a:chOff x="11034903" y="258762"/>
            <a:chExt cx="190500" cy="15875"/>
          </a:xfrm>
        </p:grpSpPr>
        <p:sp>
          <p:nvSpPr>
            <p:cNvPr id="13" name="object 13"/>
            <p:cNvSpPr/>
            <p:nvPr/>
          </p:nvSpPr>
          <p:spPr>
            <a:xfrm>
              <a:off x="11034903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034903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258762" y="0"/>
            <a:ext cx="15875" cy="190500"/>
            <a:chOff x="258762" y="0"/>
            <a:chExt cx="15875" cy="190500"/>
          </a:xfrm>
        </p:grpSpPr>
        <p:sp>
          <p:nvSpPr>
            <p:cNvPr id="16" name="object 16"/>
            <p:cNvSpPr/>
            <p:nvPr/>
          </p:nvSpPr>
          <p:spPr>
            <a:xfrm>
              <a:off x="2667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667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0950765" y="0"/>
            <a:ext cx="15875" cy="190500"/>
            <a:chOff x="10950765" y="0"/>
            <a:chExt cx="15875" cy="190500"/>
          </a:xfrm>
        </p:grpSpPr>
        <p:sp>
          <p:nvSpPr>
            <p:cNvPr id="19" name="object 19"/>
            <p:cNvSpPr/>
            <p:nvPr/>
          </p:nvSpPr>
          <p:spPr>
            <a:xfrm>
              <a:off x="10958703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958703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0" y="7635608"/>
            <a:ext cx="11225530" cy="458470"/>
            <a:chOff x="0" y="7635608"/>
            <a:chExt cx="11225530" cy="458470"/>
          </a:xfrm>
        </p:grpSpPr>
        <p:sp>
          <p:nvSpPr>
            <p:cNvPr id="22" name="object 22"/>
            <p:cNvSpPr/>
            <p:nvPr/>
          </p:nvSpPr>
          <p:spPr>
            <a:xfrm>
              <a:off x="158711" y="7635608"/>
              <a:ext cx="1855470" cy="299085"/>
            </a:xfrm>
            <a:custGeom>
              <a:avLst/>
              <a:gdLst/>
              <a:ahLst/>
              <a:cxnLst/>
              <a:rect l="l" t="t" r="r" b="b"/>
              <a:pathLst>
                <a:path w="1855470" h="299084">
                  <a:moveTo>
                    <a:pt x="1854962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854962" y="299085"/>
                  </a:lnTo>
                  <a:lnTo>
                    <a:pt x="1854962" y="0"/>
                  </a:lnTo>
                  <a:close/>
                </a:path>
              </a:pathLst>
            </a:custGeom>
            <a:solidFill>
              <a:srgbClr val="00B3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013623" y="7635608"/>
              <a:ext cx="1789430" cy="299085"/>
            </a:xfrm>
            <a:custGeom>
              <a:avLst/>
              <a:gdLst/>
              <a:ahLst/>
              <a:cxnLst/>
              <a:rect l="l" t="t" r="r" b="b"/>
              <a:pathLst>
                <a:path w="1789429" h="299084">
                  <a:moveTo>
                    <a:pt x="1789049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789049" y="299085"/>
                  </a:lnTo>
                  <a:lnTo>
                    <a:pt x="1789049" y="0"/>
                  </a:lnTo>
                  <a:close/>
                </a:path>
              </a:pathLst>
            </a:custGeom>
            <a:solidFill>
              <a:srgbClr val="E72E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802646" y="7635608"/>
              <a:ext cx="1789430" cy="299085"/>
            </a:xfrm>
            <a:custGeom>
              <a:avLst/>
              <a:gdLst/>
              <a:ahLst/>
              <a:cxnLst/>
              <a:rect l="l" t="t" r="r" b="b"/>
              <a:pathLst>
                <a:path w="1789429" h="299084">
                  <a:moveTo>
                    <a:pt x="1789049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789049" y="299085"/>
                  </a:lnTo>
                  <a:lnTo>
                    <a:pt x="1789049" y="0"/>
                  </a:lnTo>
                  <a:close/>
                </a:path>
              </a:pathLst>
            </a:custGeom>
            <a:solidFill>
              <a:srgbClr val="FCE8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591657" y="7635608"/>
              <a:ext cx="1789430" cy="299085"/>
            </a:xfrm>
            <a:custGeom>
              <a:avLst/>
              <a:gdLst/>
              <a:ahLst/>
              <a:cxnLst/>
              <a:rect l="l" t="t" r="r" b="b"/>
              <a:pathLst>
                <a:path w="1789429" h="299084">
                  <a:moveTo>
                    <a:pt x="1789049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789049" y="299085"/>
                  </a:lnTo>
                  <a:lnTo>
                    <a:pt x="1789049" y="0"/>
                  </a:lnTo>
                  <a:close/>
                </a:path>
              </a:pathLst>
            </a:custGeom>
            <a:solidFill>
              <a:srgbClr val="682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380668" y="7635608"/>
              <a:ext cx="1789430" cy="299085"/>
            </a:xfrm>
            <a:custGeom>
              <a:avLst/>
              <a:gdLst/>
              <a:ahLst/>
              <a:cxnLst/>
              <a:rect l="l" t="t" r="r" b="b"/>
              <a:pathLst>
                <a:path w="1789429" h="299084">
                  <a:moveTo>
                    <a:pt x="1789049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789049" y="299085"/>
                  </a:lnTo>
                  <a:lnTo>
                    <a:pt x="1789049" y="0"/>
                  </a:lnTo>
                  <a:close/>
                </a:path>
              </a:pathLst>
            </a:custGeom>
            <a:solidFill>
              <a:srgbClr val="F7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169679" y="7635608"/>
              <a:ext cx="1897380" cy="299085"/>
            </a:xfrm>
            <a:custGeom>
              <a:avLst/>
              <a:gdLst/>
              <a:ahLst/>
              <a:cxnLst/>
              <a:rect l="l" t="t" r="r" b="b"/>
              <a:pathLst>
                <a:path w="1897379" h="299084">
                  <a:moveTo>
                    <a:pt x="1896999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896999" y="299085"/>
                  </a:lnTo>
                  <a:lnTo>
                    <a:pt x="1896999" y="0"/>
                  </a:lnTo>
                  <a:close/>
                </a:path>
              </a:pathLst>
            </a:custGeom>
            <a:solidFill>
              <a:srgbClr val="D31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0" y="7826756"/>
              <a:ext cx="11225530" cy="266700"/>
            </a:xfrm>
            <a:custGeom>
              <a:avLst/>
              <a:gdLst/>
              <a:ahLst/>
              <a:cxnLst/>
              <a:rect l="l" t="t" r="r" b="b"/>
              <a:pathLst>
                <a:path w="11225530" h="266700">
                  <a:moveTo>
                    <a:pt x="190500" y="0"/>
                  </a:moveTo>
                  <a:lnTo>
                    <a:pt x="0" y="0"/>
                  </a:lnTo>
                </a:path>
                <a:path w="11225530" h="266700">
                  <a:moveTo>
                    <a:pt x="11034903" y="0"/>
                  </a:moveTo>
                  <a:lnTo>
                    <a:pt x="11225403" y="0"/>
                  </a:lnTo>
                </a:path>
                <a:path w="11225530" h="266700">
                  <a:moveTo>
                    <a:pt x="266700" y="76200"/>
                  </a:moveTo>
                  <a:lnTo>
                    <a:pt x="266700" y="266700"/>
                  </a:lnTo>
                </a:path>
                <a:path w="11225530" h="266700">
                  <a:moveTo>
                    <a:pt x="10958703" y="76200"/>
                  </a:moveTo>
                  <a:lnTo>
                    <a:pt x="10958703" y="2667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0" y="7826756"/>
              <a:ext cx="11225530" cy="266700"/>
            </a:xfrm>
            <a:custGeom>
              <a:avLst/>
              <a:gdLst/>
              <a:ahLst/>
              <a:cxnLst/>
              <a:rect l="l" t="t" r="r" b="b"/>
              <a:pathLst>
                <a:path w="11225530" h="266700">
                  <a:moveTo>
                    <a:pt x="190500" y="0"/>
                  </a:moveTo>
                  <a:lnTo>
                    <a:pt x="0" y="0"/>
                  </a:lnTo>
                </a:path>
                <a:path w="11225530" h="266700">
                  <a:moveTo>
                    <a:pt x="11034903" y="0"/>
                  </a:moveTo>
                  <a:lnTo>
                    <a:pt x="11225403" y="0"/>
                  </a:lnTo>
                </a:path>
                <a:path w="11225530" h="266700">
                  <a:moveTo>
                    <a:pt x="266700" y="76200"/>
                  </a:moveTo>
                  <a:lnTo>
                    <a:pt x="266700" y="266700"/>
                  </a:lnTo>
                </a:path>
                <a:path w="11225530" h="266700">
                  <a:moveTo>
                    <a:pt x="10958703" y="76200"/>
                  </a:moveTo>
                  <a:lnTo>
                    <a:pt x="10958703" y="2667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010050" y="6766026"/>
            <a:ext cx="636968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FFFFFF"/>
                </a:solidFill>
                <a:latin typeface="Trebuchet MS"/>
                <a:cs typeface="Trebuchet MS"/>
              </a:rPr>
              <a:t>If</a:t>
            </a:r>
            <a:r>
              <a:rPr sz="17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b="1" spc="-35" dirty="0">
                <a:solidFill>
                  <a:srgbClr val="FFFFFF"/>
                </a:solidFill>
                <a:latin typeface="Trebuchet MS"/>
                <a:cs typeface="Trebuchet MS"/>
              </a:rPr>
              <a:t>you</a:t>
            </a:r>
            <a:r>
              <a:rPr sz="17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b="1" spc="-40" dirty="0">
                <a:solidFill>
                  <a:srgbClr val="FFFFFF"/>
                </a:solidFill>
                <a:latin typeface="Trebuchet MS"/>
                <a:cs typeface="Trebuchet MS"/>
              </a:rPr>
              <a:t>have</a:t>
            </a:r>
            <a:r>
              <a:rPr sz="17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Trebuchet MS"/>
                <a:cs typeface="Trebuchet MS"/>
              </a:rPr>
              <a:t>any</a:t>
            </a:r>
            <a:r>
              <a:rPr sz="17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b="1" spc="-35" dirty="0">
                <a:solidFill>
                  <a:srgbClr val="FFFFFF"/>
                </a:solidFill>
                <a:latin typeface="Trebuchet MS"/>
                <a:cs typeface="Trebuchet MS"/>
              </a:rPr>
              <a:t>questions</a:t>
            </a:r>
            <a:r>
              <a:rPr sz="17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b="1" spc="-75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1700" b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b="1" spc="-80" dirty="0">
                <a:solidFill>
                  <a:srgbClr val="FFFFFF"/>
                </a:solidFill>
                <a:latin typeface="Trebuchet MS"/>
                <a:cs typeface="Trebuchet MS"/>
              </a:rPr>
              <a:t>concerns</a:t>
            </a:r>
            <a:r>
              <a:rPr sz="1700" b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b="1" spc="85" dirty="0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r>
              <a:rPr sz="17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b="1" spc="-30" dirty="0">
                <a:solidFill>
                  <a:srgbClr val="FFFFFF"/>
                </a:solidFill>
                <a:latin typeface="Trebuchet MS"/>
                <a:cs typeface="Trebuchet MS"/>
              </a:rPr>
              <a:t>please</a:t>
            </a:r>
            <a:r>
              <a:rPr sz="17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Trebuchet MS"/>
                <a:cs typeface="Trebuchet MS"/>
              </a:rPr>
              <a:t>speak</a:t>
            </a:r>
            <a:r>
              <a:rPr sz="17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b="1" spc="-35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7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b="1" spc="-60" dirty="0">
                <a:solidFill>
                  <a:srgbClr val="FFFFFF"/>
                </a:solidFill>
                <a:latin typeface="Trebuchet MS"/>
                <a:cs typeface="Trebuchet MS"/>
              </a:rPr>
              <a:t>your</a:t>
            </a:r>
            <a:r>
              <a:rPr sz="17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Trebuchet MS"/>
                <a:cs typeface="Trebuchet MS"/>
              </a:rPr>
              <a:t>tutor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097485" y="7301260"/>
            <a:ext cx="4420258" cy="28212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>
              <a:lnSpc>
                <a:spcPts val="2210"/>
              </a:lnSpc>
            </a:pPr>
            <a:r>
              <a:rPr lang="en-US" sz="1900" b="1" spc="-25" dirty="0">
                <a:solidFill>
                  <a:schemeClr val="bg1"/>
                </a:solidFill>
                <a:latin typeface="Trebuchet M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www.coventry.gov.uk/adulted</a:t>
            </a:r>
            <a:r>
              <a:rPr lang="en-US" sz="1900" b="1" spc="-25" dirty="0">
                <a:solidFill>
                  <a:schemeClr val="bg1"/>
                </a:solidFill>
                <a:latin typeface="Trebuchet MS"/>
              </a:rPr>
              <a:t> 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8711" y="158699"/>
            <a:ext cx="10908030" cy="7560945"/>
            <a:chOff x="158711" y="158699"/>
            <a:chExt cx="10908030" cy="7560945"/>
          </a:xfrm>
        </p:grpSpPr>
        <p:sp>
          <p:nvSpPr>
            <p:cNvPr id="3" name="object 3"/>
            <p:cNvSpPr/>
            <p:nvPr/>
          </p:nvSpPr>
          <p:spPr>
            <a:xfrm>
              <a:off x="158711" y="158699"/>
              <a:ext cx="10908030" cy="6410960"/>
            </a:xfrm>
            <a:custGeom>
              <a:avLst/>
              <a:gdLst/>
              <a:ahLst/>
              <a:cxnLst/>
              <a:rect l="l" t="t" r="r" b="b"/>
              <a:pathLst>
                <a:path w="10908030" h="6410959">
                  <a:moveTo>
                    <a:pt x="0" y="6410388"/>
                  </a:moveTo>
                  <a:lnTo>
                    <a:pt x="10907991" y="6410388"/>
                  </a:lnTo>
                  <a:lnTo>
                    <a:pt x="10907991" y="0"/>
                  </a:lnTo>
                  <a:lnTo>
                    <a:pt x="0" y="0"/>
                  </a:lnTo>
                  <a:lnTo>
                    <a:pt x="0" y="6410388"/>
                  </a:lnTo>
                  <a:close/>
                </a:path>
              </a:pathLst>
            </a:custGeom>
            <a:solidFill>
              <a:srgbClr val="63BF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33704" y="503428"/>
              <a:ext cx="5047615" cy="6066155"/>
            </a:xfrm>
            <a:custGeom>
              <a:avLst/>
              <a:gdLst/>
              <a:ahLst/>
              <a:cxnLst/>
              <a:rect l="l" t="t" r="r" b="b"/>
              <a:pathLst>
                <a:path w="5047615" h="6066155">
                  <a:moveTo>
                    <a:pt x="0" y="6065659"/>
                  </a:moveTo>
                  <a:lnTo>
                    <a:pt x="5047488" y="6065659"/>
                  </a:lnTo>
                  <a:lnTo>
                    <a:pt x="5047488" y="0"/>
                  </a:lnTo>
                  <a:lnTo>
                    <a:pt x="0" y="0"/>
                  </a:lnTo>
                  <a:lnTo>
                    <a:pt x="0" y="6065659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4726" y="385310"/>
              <a:ext cx="5069446" cy="733405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842277" y="2263488"/>
            <a:ext cx="3178810" cy="236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2745" marR="5080" indent="-360680">
              <a:lnSpc>
                <a:spcPct val="100000"/>
              </a:lnSpc>
              <a:spcBef>
                <a:spcPts val="100"/>
              </a:spcBef>
              <a:buChar char="•"/>
              <a:tabLst>
                <a:tab pos="372745" algn="l"/>
                <a:tab pos="373380" algn="l"/>
              </a:tabLst>
            </a:pPr>
            <a:r>
              <a:rPr sz="2400" dirty="0">
                <a:solidFill>
                  <a:srgbClr val="FFFFFF"/>
                </a:solidFill>
                <a:latin typeface="Lucida Sans"/>
                <a:cs typeface="Lucida Sans"/>
              </a:rPr>
              <a:t>Our</a:t>
            </a:r>
            <a:r>
              <a:rPr sz="2400" spc="-1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Lucida Sans"/>
                <a:cs typeface="Lucida Sans"/>
              </a:rPr>
              <a:t>laws</a:t>
            </a:r>
            <a:r>
              <a:rPr sz="2400" spc="-1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Lucida Sans"/>
                <a:cs typeface="Lucida Sans"/>
              </a:rPr>
              <a:t>protect</a:t>
            </a:r>
            <a:r>
              <a:rPr sz="2400" spc="-1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Lucida Sans"/>
                <a:cs typeface="Lucida Sans"/>
              </a:rPr>
              <a:t>all </a:t>
            </a:r>
            <a:r>
              <a:rPr sz="2400" spc="-10" dirty="0">
                <a:solidFill>
                  <a:srgbClr val="FFFFFF"/>
                </a:solidFill>
                <a:latin typeface="Lucida Sans"/>
                <a:cs typeface="Lucida Sans"/>
              </a:rPr>
              <a:t>citizens</a:t>
            </a:r>
            <a:endParaRPr sz="2400">
              <a:latin typeface="Lucida Sans"/>
              <a:cs typeface="Lucida Sans"/>
            </a:endParaRPr>
          </a:p>
          <a:p>
            <a:pPr marL="372745" marR="498475" indent="-360680">
              <a:lnSpc>
                <a:spcPct val="100000"/>
              </a:lnSpc>
              <a:spcBef>
                <a:spcPts val="575"/>
              </a:spcBef>
              <a:buChar char="•"/>
              <a:tabLst>
                <a:tab pos="372745" algn="l"/>
                <a:tab pos="373380" algn="l"/>
              </a:tabLst>
            </a:pPr>
            <a:r>
              <a:rPr sz="2400" dirty="0">
                <a:solidFill>
                  <a:srgbClr val="FFFFFF"/>
                </a:solidFill>
                <a:latin typeface="Lucida Sans"/>
                <a:cs typeface="Lucida Sans"/>
              </a:rPr>
              <a:t>No</a:t>
            </a:r>
            <a:r>
              <a:rPr sz="2400" spc="-10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400" dirty="0">
                <a:solidFill>
                  <a:srgbClr val="FFFFFF"/>
                </a:solidFill>
                <a:latin typeface="Lucida Sans"/>
                <a:cs typeface="Lucida Sans"/>
              </a:rPr>
              <a:t>one</a:t>
            </a:r>
            <a:r>
              <a:rPr sz="2400" spc="-10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Lucida Sans"/>
                <a:cs typeface="Lucida Sans"/>
              </a:rPr>
              <a:t>is</a:t>
            </a:r>
            <a:r>
              <a:rPr sz="2400" spc="-10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Lucida Sans"/>
                <a:cs typeface="Lucida Sans"/>
              </a:rPr>
              <a:t>above </a:t>
            </a:r>
            <a:r>
              <a:rPr sz="2400" spc="-20" dirty="0">
                <a:solidFill>
                  <a:srgbClr val="FFFFFF"/>
                </a:solidFill>
                <a:latin typeface="Lucida Sans"/>
                <a:cs typeface="Lucida Sans"/>
              </a:rPr>
              <a:t>the</a:t>
            </a:r>
            <a:r>
              <a:rPr sz="2400" spc="-1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Lucida Sans"/>
                <a:cs typeface="Lucida Sans"/>
              </a:rPr>
              <a:t>law</a:t>
            </a:r>
            <a:endParaRPr sz="2400">
              <a:latin typeface="Lucida Sans"/>
              <a:cs typeface="Lucida Sans"/>
            </a:endParaRPr>
          </a:p>
          <a:p>
            <a:pPr marL="372745" marR="43815" indent="-360680">
              <a:lnSpc>
                <a:spcPct val="100000"/>
              </a:lnSpc>
              <a:spcBef>
                <a:spcPts val="575"/>
              </a:spcBef>
              <a:buChar char="•"/>
              <a:tabLst>
                <a:tab pos="372745" algn="l"/>
                <a:tab pos="373380" algn="l"/>
              </a:tabLst>
            </a:pPr>
            <a:r>
              <a:rPr sz="2400" spc="60" dirty="0">
                <a:solidFill>
                  <a:srgbClr val="FFFFFF"/>
                </a:solidFill>
                <a:latin typeface="Lucida Sans"/>
                <a:cs typeface="Lucida Sans"/>
              </a:rPr>
              <a:t>We</a:t>
            </a:r>
            <a:r>
              <a:rPr sz="2400" spc="-1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Lucida Sans"/>
                <a:cs typeface="Lucida Sans"/>
              </a:rPr>
              <a:t>are</a:t>
            </a:r>
            <a:r>
              <a:rPr sz="2400" spc="-1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Lucida Sans"/>
                <a:cs typeface="Lucida Sans"/>
              </a:rPr>
              <a:t>all</a:t>
            </a:r>
            <a:r>
              <a:rPr sz="2400" spc="-1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Lucida Sans"/>
                <a:cs typeface="Lucida Sans"/>
              </a:rPr>
              <a:t>innocent </a:t>
            </a:r>
            <a:r>
              <a:rPr sz="2400" spc="-25" dirty="0">
                <a:solidFill>
                  <a:srgbClr val="FFFFFF"/>
                </a:solidFill>
                <a:latin typeface="Lucida Sans"/>
                <a:cs typeface="Lucida Sans"/>
              </a:rPr>
              <a:t>until</a:t>
            </a:r>
            <a:r>
              <a:rPr sz="2400" spc="-1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Lucida Sans"/>
                <a:cs typeface="Lucida Sans"/>
              </a:rPr>
              <a:t>proven</a:t>
            </a:r>
            <a:r>
              <a:rPr sz="2400" spc="-1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Lucida Sans"/>
                <a:cs typeface="Lucida Sans"/>
              </a:rPr>
              <a:t>guilty</a:t>
            </a:r>
            <a:endParaRPr sz="2400">
              <a:latin typeface="Lucida Sans"/>
              <a:cs typeface="Lucida Sans"/>
            </a:endParaRPr>
          </a:p>
        </p:txBody>
      </p:sp>
      <p:sp>
        <p:nvSpPr>
          <p:cNvPr id="7" name="object 7"/>
          <p:cNvSpPr txBox="1"/>
          <p:nvPr/>
        </p:nvSpPr>
        <p:spPr>
          <a:xfrm rot="660000">
            <a:off x="1676635" y="3363360"/>
            <a:ext cx="3279498" cy="787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140"/>
              </a:lnSpc>
            </a:pPr>
            <a:r>
              <a:rPr sz="9300" b="1" baseline="2240" dirty="0">
                <a:solidFill>
                  <a:srgbClr val="231F20"/>
                </a:solidFill>
                <a:latin typeface="Gill Sans MT"/>
                <a:cs typeface="Gill Sans MT"/>
              </a:rPr>
              <a:t>The</a:t>
            </a:r>
            <a:r>
              <a:rPr sz="9300" b="1" spc="-480" baseline="22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200" b="1" spc="-20" dirty="0">
                <a:solidFill>
                  <a:srgbClr val="231F20"/>
                </a:solidFill>
                <a:latin typeface="Gill Sans MT"/>
                <a:cs typeface="Gill Sans MT"/>
              </a:rPr>
              <a:t>rule</a:t>
            </a:r>
            <a:endParaRPr sz="62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 rot="660000">
            <a:off x="1936162" y="4118215"/>
            <a:ext cx="2439843" cy="787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180"/>
              </a:lnSpc>
            </a:pPr>
            <a:r>
              <a:rPr sz="9300" b="1" spc="330" baseline="1792" dirty="0">
                <a:solidFill>
                  <a:srgbClr val="231F20"/>
                </a:solidFill>
                <a:latin typeface="Gill Sans MT"/>
                <a:cs typeface="Gill Sans MT"/>
              </a:rPr>
              <a:t>of</a:t>
            </a:r>
            <a:r>
              <a:rPr sz="9300" b="1" spc="-345" baseline="1792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6200" b="1" spc="85" dirty="0">
                <a:solidFill>
                  <a:srgbClr val="231F20"/>
                </a:solidFill>
                <a:latin typeface="Gill Sans MT"/>
                <a:cs typeface="Gill Sans MT"/>
              </a:rPr>
              <a:t>law</a:t>
            </a:r>
            <a:endParaRPr sz="6200">
              <a:latin typeface="Gill Sans MT"/>
              <a:cs typeface="Gill Sans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289532" y="1145143"/>
            <a:ext cx="3851910" cy="793115"/>
            <a:chOff x="6289532" y="1145143"/>
            <a:chExt cx="3851910" cy="793115"/>
          </a:xfrm>
        </p:grpSpPr>
        <p:sp>
          <p:nvSpPr>
            <p:cNvPr id="10" name="object 10"/>
            <p:cNvSpPr/>
            <p:nvPr/>
          </p:nvSpPr>
          <p:spPr>
            <a:xfrm>
              <a:off x="6368441" y="1235242"/>
              <a:ext cx="3773170" cy="702945"/>
            </a:xfrm>
            <a:custGeom>
              <a:avLst/>
              <a:gdLst/>
              <a:ahLst/>
              <a:cxnLst/>
              <a:rect l="l" t="t" r="r" b="b"/>
              <a:pathLst>
                <a:path w="3773170" h="702944">
                  <a:moveTo>
                    <a:pt x="3772966" y="0"/>
                  </a:moveTo>
                  <a:lnTo>
                    <a:pt x="0" y="99110"/>
                  </a:lnTo>
                  <a:lnTo>
                    <a:pt x="0" y="702779"/>
                  </a:lnTo>
                  <a:lnTo>
                    <a:pt x="3772966" y="702779"/>
                  </a:lnTo>
                  <a:lnTo>
                    <a:pt x="377296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289532" y="1145143"/>
              <a:ext cx="3773170" cy="702945"/>
            </a:xfrm>
            <a:custGeom>
              <a:avLst/>
              <a:gdLst/>
              <a:ahLst/>
              <a:cxnLst/>
              <a:rect l="l" t="t" r="r" b="b"/>
              <a:pathLst>
                <a:path w="3773170" h="702944">
                  <a:moveTo>
                    <a:pt x="3772966" y="0"/>
                  </a:moveTo>
                  <a:lnTo>
                    <a:pt x="0" y="99110"/>
                  </a:lnTo>
                  <a:lnTo>
                    <a:pt x="0" y="702779"/>
                  </a:lnTo>
                  <a:lnTo>
                    <a:pt x="3772966" y="702779"/>
                  </a:lnTo>
                  <a:lnTo>
                    <a:pt x="3772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420990" y="1236864"/>
            <a:ext cx="34188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85" dirty="0">
                <a:solidFill>
                  <a:srgbClr val="231F20"/>
                </a:solidFill>
                <a:latin typeface="Gill Sans MT"/>
                <a:cs typeface="Gill Sans MT"/>
              </a:rPr>
              <a:t>What </a:t>
            </a:r>
            <a:r>
              <a:rPr sz="3200" spc="55" dirty="0">
                <a:solidFill>
                  <a:srgbClr val="231F20"/>
                </a:solidFill>
                <a:latin typeface="Gill Sans MT"/>
                <a:cs typeface="Gill Sans MT"/>
              </a:rPr>
              <a:t>this</a:t>
            </a:r>
            <a:r>
              <a:rPr sz="3200" spc="-8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3200" spc="60" dirty="0">
                <a:solidFill>
                  <a:srgbClr val="231F20"/>
                </a:solidFill>
                <a:latin typeface="Gill Sans MT"/>
                <a:cs typeface="Gill Sans MT"/>
              </a:rPr>
              <a:t>means:</a:t>
            </a:r>
            <a:endParaRPr sz="3200">
              <a:latin typeface="Gill Sans MT"/>
              <a:cs typeface="Gill Sans M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0" y="5"/>
            <a:ext cx="11225530" cy="8093709"/>
            <a:chOff x="0" y="5"/>
            <a:chExt cx="11225530" cy="8093709"/>
          </a:xfrm>
        </p:grpSpPr>
        <p:sp>
          <p:nvSpPr>
            <p:cNvPr id="14" name="object 14"/>
            <p:cNvSpPr/>
            <p:nvPr/>
          </p:nvSpPr>
          <p:spPr>
            <a:xfrm>
              <a:off x="158711" y="6569087"/>
              <a:ext cx="10908030" cy="1365885"/>
            </a:xfrm>
            <a:custGeom>
              <a:avLst/>
              <a:gdLst/>
              <a:ahLst/>
              <a:cxnLst/>
              <a:rect l="l" t="t" r="r" b="b"/>
              <a:pathLst>
                <a:path w="10908030" h="1365884">
                  <a:moveTo>
                    <a:pt x="10907991" y="0"/>
                  </a:moveTo>
                  <a:lnTo>
                    <a:pt x="0" y="0"/>
                  </a:lnTo>
                  <a:lnTo>
                    <a:pt x="0" y="1365605"/>
                  </a:lnTo>
                  <a:lnTo>
                    <a:pt x="10907991" y="1365605"/>
                  </a:lnTo>
                  <a:lnTo>
                    <a:pt x="109079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8711" y="7635595"/>
              <a:ext cx="1855470" cy="299720"/>
            </a:xfrm>
            <a:custGeom>
              <a:avLst/>
              <a:gdLst/>
              <a:ahLst/>
              <a:cxnLst/>
              <a:rect l="l" t="t" r="r" b="b"/>
              <a:pathLst>
                <a:path w="1855470" h="299720">
                  <a:moveTo>
                    <a:pt x="1854911" y="0"/>
                  </a:moveTo>
                  <a:lnTo>
                    <a:pt x="0" y="0"/>
                  </a:lnTo>
                  <a:lnTo>
                    <a:pt x="0" y="299097"/>
                  </a:lnTo>
                  <a:lnTo>
                    <a:pt x="1854911" y="299097"/>
                  </a:lnTo>
                  <a:lnTo>
                    <a:pt x="1854911" y="0"/>
                  </a:lnTo>
                  <a:close/>
                </a:path>
              </a:pathLst>
            </a:custGeom>
            <a:solidFill>
              <a:srgbClr val="00B3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013623" y="7635595"/>
              <a:ext cx="1789430" cy="299720"/>
            </a:xfrm>
            <a:custGeom>
              <a:avLst/>
              <a:gdLst/>
              <a:ahLst/>
              <a:cxnLst/>
              <a:rect l="l" t="t" r="r" b="b"/>
              <a:pathLst>
                <a:path w="1789429" h="299720">
                  <a:moveTo>
                    <a:pt x="1789023" y="0"/>
                  </a:moveTo>
                  <a:lnTo>
                    <a:pt x="0" y="0"/>
                  </a:lnTo>
                  <a:lnTo>
                    <a:pt x="0" y="299097"/>
                  </a:lnTo>
                  <a:lnTo>
                    <a:pt x="1789023" y="299097"/>
                  </a:lnTo>
                  <a:lnTo>
                    <a:pt x="1789023" y="0"/>
                  </a:lnTo>
                  <a:close/>
                </a:path>
              </a:pathLst>
            </a:custGeom>
            <a:solidFill>
              <a:srgbClr val="E72E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02646" y="7635595"/>
              <a:ext cx="1789430" cy="299720"/>
            </a:xfrm>
            <a:custGeom>
              <a:avLst/>
              <a:gdLst/>
              <a:ahLst/>
              <a:cxnLst/>
              <a:rect l="l" t="t" r="r" b="b"/>
              <a:pathLst>
                <a:path w="1789429" h="299720">
                  <a:moveTo>
                    <a:pt x="1789010" y="0"/>
                  </a:moveTo>
                  <a:lnTo>
                    <a:pt x="0" y="0"/>
                  </a:lnTo>
                  <a:lnTo>
                    <a:pt x="0" y="299097"/>
                  </a:lnTo>
                  <a:lnTo>
                    <a:pt x="1789010" y="299097"/>
                  </a:lnTo>
                  <a:lnTo>
                    <a:pt x="1789010" y="0"/>
                  </a:lnTo>
                  <a:close/>
                </a:path>
              </a:pathLst>
            </a:custGeom>
            <a:solidFill>
              <a:srgbClr val="FCE8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591657" y="7635595"/>
              <a:ext cx="1789430" cy="299720"/>
            </a:xfrm>
            <a:custGeom>
              <a:avLst/>
              <a:gdLst/>
              <a:ahLst/>
              <a:cxnLst/>
              <a:rect l="l" t="t" r="r" b="b"/>
              <a:pathLst>
                <a:path w="1789429" h="299720">
                  <a:moveTo>
                    <a:pt x="1789010" y="0"/>
                  </a:moveTo>
                  <a:lnTo>
                    <a:pt x="0" y="0"/>
                  </a:lnTo>
                  <a:lnTo>
                    <a:pt x="0" y="299097"/>
                  </a:lnTo>
                  <a:lnTo>
                    <a:pt x="1789010" y="299097"/>
                  </a:lnTo>
                  <a:lnTo>
                    <a:pt x="1789010" y="0"/>
                  </a:lnTo>
                  <a:close/>
                </a:path>
              </a:pathLst>
            </a:custGeom>
            <a:solidFill>
              <a:srgbClr val="682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80668" y="7635595"/>
              <a:ext cx="1789430" cy="299720"/>
            </a:xfrm>
            <a:custGeom>
              <a:avLst/>
              <a:gdLst/>
              <a:ahLst/>
              <a:cxnLst/>
              <a:rect l="l" t="t" r="r" b="b"/>
              <a:pathLst>
                <a:path w="1789429" h="299720">
                  <a:moveTo>
                    <a:pt x="1789010" y="0"/>
                  </a:moveTo>
                  <a:lnTo>
                    <a:pt x="0" y="0"/>
                  </a:lnTo>
                  <a:lnTo>
                    <a:pt x="0" y="299097"/>
                  </a:lnTo>
                  <a:lnTo>
                    <a:pt x="1789010" y="299097"/>
                  </a:lnTo>
                  <a:lnTo>
                    <a:pt x="1789010" y="0"/>
                  </a:lnTo>
                  <a:close/>
                </a:path>
              </a:pathLst>
            </a:custGeom>
            <a:solidFill>
              <a:srgbClr val="F7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169679" y="7635595"/>
              <a:ext cx="1897380" cy="299720"/>
            </a:xfrm>
            <a:custGeom>
              <a:avLst/>
              <a:gdLst/>
              <a:ahLst/>
              <a:cxnLst/>
              <a:rect l="l" t="t" r="r" b="b"/>
              <a:pathLst>
                <a:path w="1897379" h="299720">
                  <a:moveTo>
                    <a:pt x="1897011" y="0"/>
                  </a:moveTo>
                  <a:lnTo>
                    <a:pt x="0" y="0"/>
                  </a:lnTo>
                  <a:lnTo>
                    <a:pt x="0" y="299097"/>
                  </a:lnTo>
                  <a:lnTo>
                    <a:pt x="1897011" y="299097"/>
                  </a:lnTo>
                  <a:lnTo>
                    <a:pt x="1897011" y="0"/>
                  </a:lnTo>
                  <a:close/>
                </a:path>
              </a:pathLst>
            </a:custGeom>
            <a:solidFill>
              <a:srgbClr val="D31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41827" y="6845991"/>
              <a:ext cx="972868" cy="59120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10700" y="6742178"/>
              <a:ext cx="1302735" cy="62842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43694" y="7222175"/>
              <a:ext cx="1009802" cy="214718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7422716" y="6792406"/>
              <a:ext cx="333375" cy="374650"/>
            </a:xfrm>
            <a:custGeom>
              <a:avLst/>
              <a:gdLst/>
              <a:ahLst/>
              <a:cxnLst/>
              <a:rect l="l" t="t" r="r" b="b"/>
              <a:pathLst>
                <a:path w="333375" h="374650">
                  <a:moveTo>
                    <a:pt x="25" y="260032"/>
                  </a:moveTo>
                  <a:lnTo>
                    <a:pt x="0" y="344093"/>
                  </a:lnTo>
                  <a:lnTo>
                    <a:pt x="37027" y="372541"/>
                  </a:lnTo>
                  <a:lnTo>
                    <a:pt x="52984" y="374649"/>
                  </a:lnTo>
                  <a:lnTo>
                    <a:pt x="125831" y="332574"/>
                  </a:lnTo>
                  <a:lnTo>
                    <a:pt x="25" y="260032"/>
                  </a:lnTo>
                  <a:close/>
                </a:path>
                <a:path w="333375" h="374650">
                  <a:moveTo>
                    <a:pt x="251739" y="114693"/>
                  </a:moveTo>
                  <a:lnTo>
                    <a:pt x="251739" y="259968"/>
                  </a:lnTo>
                  <a:lnTo>
                    <a:pt x="324523" y="217995"/>
                  </a:lnTo>
                  <a:lnTo>
                    <a:pt x="330717" y="203027"/>
                  </a:lnTo>
                  <a:lnTo>
                    <a:pt x="332765" y="187324"/>
                  </a:lnTo>
                  <a:lnTo>
                    <a:pt x="330717" y="171622"/>
                  </a:lnTo>
                  <a:lnTo>
                    <a:pt x="324573" y="156743"/>
                  </a:lnTo>
                  <a:lnTo>
                    <a:pt x="251739" y="114693"/>
                  </a:lnTo>
                  <a:close/>
                </a:path>
                <a:path w="333375" h="374650">
                  <a:moveTo>
                    <a:pt x="53098" y="0"/>
                  </a:moveTo>
                  <a:lnTo>
                    <a:pt x="9932" y="17804"/>
                  </a:lnTo>
                  <a:lnTo>
                    <a:pt x="25" y="114680"/>
                  </a:lnTo>
                  <a:lnTo>
                    <a:pt x="125882" y="42113"/>
                  </a:lnTo>
                  <a:lnTo>
                    <a:pt x="52997" y="88"/>
                  </a:lnTo>
                  <a:close/>
                </a:path>
              </a:pathLst>
            </a:custGeom>
            <a:solidFill>
              <a:srgbClr val="F0A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341715" y="6792410"/>
              <a:ext cx="405765" cy="374650"/>
            </a:xfrm>
            <a:custGeom>
              <a:avLst/>
              <a:gdLst/>
              <a:ahLst/>
              <a:cxnLst/>
              <a:rect l="l" t="t" r="r" b="b"/>
              <a:pathLst>
                <a:path w="405765" h="374650">
                  <a:moveTo>
                    <a:pt x="81025" y="30581"/>
                  </a:moveTo>
                  <a:lnTo>
                    <a:pt x="8191" y="156743"/>
                  </a:lnTo>
                  <a:lnTo>
                    <a:pt x="2047" y="171622"/>
                  </a:lnTo>
                  <a:lnTo>
                    <a:pt x="0" y="187325"/>
                  </a:lnTo>
                  <a:lnTo>
                    <a:pt x="2047" y="203027"/>
                  </a:lnTo>
                  <a:lnTo>
                    <a:pt x="8191" y="217906"/>
                  </a:lnTo>
                  <a:lnTo>
                    <a:pt x="81025" y="344055"/>
                  </a:lnTo>
                  <a:lnTo>
                    <a:pt x="81025" y="30581"/>
                  </a:lnTo>
                  <a:close/>
                </a:path>
                <a:path w="405765" h="374650">
                  <a:moveTo>
                    <a:pt x="405561" y="217970"/>
                  </a:moveTo>
                  <a:lnTo>
                    <a:pt x="133997" y="374561"/>
                  </a:lnTo>
                  <a:lnTo>
                    <a:pt x="279666" y="374650"/>
                  </a:lnTo>
                  <a:lnTo>
                    <a:pt x="295628" y="372534"/>
                  </a:lnTo>
                  <a:lnTo>
                    <a:pt x="310254" y="366463"/>
                  </a:lnTo>
                  <a:lnTo>
                    <a:pt x="322832" y="356845"/>
                  </a:lnTo>
                  <a:lnTo>
                    <a:pt x="332651" y="344093"/>
                  </a:lnTo>
                  <a:lnTo>
                    <a:pt x="405561" y="217970"/>
                  </a:lnTo>
                  <a:close/>
                </a:path>
                <a:path w="405765" h="374650">
                  <a:moveTo>
                    <a:pt x="279666" y="0"/>
                  </a:moveTo>
                  <a:lnTo>
                    <a:pt x="133997" y="76"/>
                  </a:lnTo>
                  <a:lnTo>
                    <a:pt x="405561" y="156667"/>
                  </a:lnTo>
                  <a:lnTo>
                    <a:pt x="332651" y="30556"/>
                  </a:lnTo>
                  <a:lnTo>
                    <a:pt x="322832" y="17796"/>
                  </a:lnTo>
                  <a:lnTo>
                    <a:pt x="310254" y="8177"/>
                  </a:lnTo>
                  <a:lnTo>
                    <a:pt x="295628" y="2108"/>
                  </a:lnTo>
                  <a:lnTo>
                    <a:pt x="279666" y="0"/>
                  </a:lnTo>
                  <a:close/>
                </a:path>
              </a:pathLst>
            </a:custGeom>
            <a:solidFill>
              <a:srgbClr val="F07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46845" y="6863155"/>
              <a:ext cx="1257300" cy="57552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0" y="5"/>
              <a:ext cx="11225530" cy="8093709"/>
            </a:xfrm>
            <a:custGeom>
              <a:avLst/>
              <a:gdLst/>
              <a:ahLst/>
              <a:cxnLst/>
              <a:rect l="l" t="t" r="r" b="b"/>
              <a:pathLst>
                <a:path w="11225530" h="8093709">
                  <a:moveTo>
                    <a:pt x="190500" y="266700"/>
                  </a:moveTo>
                  <a:lnTo>
                    <a:pt x="0" y="266700"/>
                  </a:lnTo>
                </a:path>
                <a:path w="11225530" h="8093709">
                  <a:moveTo>
                    <a:pt x="11034903" y="266700"/>
                  </a:moveTo>
                  <a:lnTo>
                    <a:pt x="11225403" y="266700"/>
                  </a:lnTo>
                </a:path>
                <a:path w="11225530" h="8093709">
                  <a:moveTo>
                    <a:pt x="190500" y="7826705"/>
                  </a:moveTo>
                  <a:lnTo>
                    <a:pt x="0" y="7826705"/>
                  </a:lnTo>
                </a:path>
                <a:path w="11225530" h="8093709">
                  <a:moveTo>
                    <a:pt x="11034903" y="7826705"/>
                  </a:moveTo>
                  <a:lnTo>
                    <a:pt x="11225403" y="7826705"/>
                  </a:lnTo>
                </a:path>
                <a:path w="11225530" h="8093709">
                  <a:moveTo>
                    <a:pt x="266700" y="190500"/>
                  </a:moveTo>
                  <a:lnTo>
                    <a:pt x="266700" y="0"/>
                  </a:lnTo>
                </a:path>
                <a:path w="11225530" h="8093709">
                  <a:moveTo>
                    <a:pt x="266700" y="7902905"/>
                  </a:moveTo>
                  <a:lnTo>
                    <a:pt x="266700" y="8093405"/>
                  </a:lnTo>
                </a:path>
                <a:path w="11225530" h="8093709">
                  <a:moveTo>
                    <a:pt x="10958703" y="190500"/>
                  </a:moveTo>
                  <a:lnTo>
                    <a:pt x="10958703" y="0"/>
                  </a:lnTo>
                </a:path>
                <a:path w="11225530" h="8093709">
                  <a:moveTo>
                    <a:pt x="10958703" y="7902905"/>
                  </a:moveTo>
                  <a:lnTo>
                    <a:pt x="10958703" y="8093405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0" y="5"/>
              <a:ext cx="11225530" cy="8093709"/>
            </a:xfrm>
            <a:custGeom>
              <a:avLst/>
              <a:gdLst/>
              <a:ahLst/>
              <a:cxnLst/>
              <a:rect l="l" t="t" r="r" b="b"/>
              <a:pathLst>
                <a:path w="11225530" h="8093709">
                  <a:moveTo>
                    <a:pt x="190500" y="266700"/>
                  </a:moveTo>
                  <a:lnTo>
                    <a:pt x="0" y="266700"/>
                  </a:lnTo>
                </a:path>
                <a:path w="11225530" h="8093709">
                  <a:moveTo>
                    <a:pt x="11034903" y="266700"/>
                  </a:moveTo>
                  <a:lnTo>
                    <a:pt x="11225403" y="266700"/>
                  </a:lnTo>
                </a:path>
                <a:path w="11225530" h="8093709">
                  <a:moveTo>
                    <a:pt x="190500" y="7826705"/>
                  </a:moveTo>
                  <a:lnTo>
                    <a:pt x="0" y="7826705"/>
                  </a:lnTo>
                </a:path>
                <a:path w="11225530" h="8093709">
                  <a:moveTo>
                    <a:pt x="11034903" y="7826705"/>
                  </a:moveTo>
                  <a:lnTo>
                    <a:pt x="11225403" y="7826705"/>
                  </a:lnTo>
                </a:path>
                <a:path w="11225530" h="8093709">
                  <a:moveTo>
                    <a:pt x="266700" y="190500"/>
                  </a:moveTo>
                  <a:lnTo>
                    <a:pt x="266700" y="0"/>
                  </a:lnTo>
                </a:path>
                <a:path w="11225530" h="8093709">
                  <a:moveTo>
                    <a:pt x="266700" y="7902905"/>
                  </a:moveTo>
                  <a:lnTo>
                    <a:pt x="266700" y="8093405"/>
                  </a:lnTo>
                </a:path>
                <a:path w="11225530" h="8093709">
                  <a:moveTo>
                    <a:pt x="10958703" y="190500"/>
                  </a:moveTo>
                  <a:lnTo>
                    <a:pt x="10958703" y="0"/>
                  </a:lnTo>
                </a:path>
                <a:path w="11225530" h="8093709">
                  <a:moveTo>
                    <a:pt x="10958703" y="7902905"/>
                  </a:moveTo>
                  <a:lnTo>
                    <a:pt x="10958703" y="809340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84489" y="6874750"/>
            <a:ext cx="3719829" cy="560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85"/>
              </a:lnSpc>
            </a:pPr>
            <a:r>
              <a:rPr sz="1800" b="1" dirty="0">
                <a:solidFill>
                  <a:srgbClr val="231F20"/>
                </a:solidFill>
                <a:latin typeface="Gill Sans MT"/>
                <a:cs typeface="Gill Sans MT"/>
              </a:rPr>
              <a:t>Coventry</a:t>
            </a:r>
            <a:r>
              <a:rPr sz="1800" b="1" spc="7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800" b="1" dirty="0">
                <a:solidFill>
                  <a:srgbClr val="231F20"/>
                </a:solidFill>
                <a:latin typeface="Gill Sans MT"/>
                <a:cs typeface="Gill Sans MT"/>
              </a:rPr>
              <a:t>Adult</a:t>
            </a:r>
            <a:r>
              <a:rPr sz="1800" b="1" spc="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800" b="1" dirty="0">
                <a:solidFill>
                  <a:srgbClr val="231F20"/>
                </a:solidFill>
                <a:latin typeface="Gill Sans MT"/>
                <a:cs typeface="Gill Sans MT"/>
              </a:rPr>
              <a:t>Education</a:t>
            </a:r>
            <a:r>
              <a:rPr sz="1800" b="1" spc="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800" b="1" spc="-10" dirty="0">
                <a:solidFill>
                  <a:srgbClr val="231F20"/>
                </a:solidFill>
                <a:latin typeface="Gill Sans MT"/>
                <a:cs typeface="Gill Sans MT"/>
              </a:rPr>
              <a:t>Service</a:t>
            </a:r>
            <a:endParaRPr sz="18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231F20"/>
                </a:solidFill>
                <a:latin typeface="Gill Sans MT"/>
                <a:cs typeface="Gill Sans MT"/>
              </a:rPr>
              <a:t>promotes</a:t>
            </a:r>
            <a:r>
              <a:rPr sz="1800" b="1" spc="-1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800" b="1" dirty="0">
                <a:solidFill>
                  <a:srgbClr val="231F20"/>
                </a:solidFill>
                <a:latin typeface="Gill Sans MT"/>
                <a:cs typeface="Gill Sans MT"/>
              </a:rPr>
              <a:t>British</a:t>
            </a:r>
            <a:r>
              <a:rPr sz="1800" b="1" spc="-1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800" b="1" spc="40" dirty="0">
                <a:solidFill>
                  <a:srgbClr val="231F20"/>
                </a:solidFill>
                <a:latin typeface="Gill Sans MT"/>
                <a:cs typeface="Gill Sans MT"/>
              </a:rPr>
              <a:t>values</a:t>
            </a:r>
            <a:endParaRPr sz="1800">
              <a:latin typeface="Gill Sans MT"/>
              <a:cs typeface="Gill Sans MT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9A845E3-C4E6-E3A8-77CD-C95BF0467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688" y="6799382"/>
            <a:ext cx="7112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8711" y="158699"/>
            <a:ext cx="10908030" cy="6379845"/>
            <a:chOff x="158711" y="158699"/>
            <a:chExt cx="10908030" cy="6379845"/>
          </a:xfrm>
        </p:grpSpPr>
        <p:sp>
          <p:nvSpPr>
            <p:cNvPr id="3" name="object 3"/>
            <p:cNvSpPr/>
            <p:nvPr/>
          </p:nvSpPr>
          <p:spPr>
            <a:xfrm>
              <a:off x="158711" y="158699"/>
              <a:ext cx="10908030" cy="6379845"/>
            </a:xfrm>
            <a:custGeom>
              <a:avLst/>
              <a:gdLst/>
              <a:ahLst/>
              <a:cxnLst/>
              <a:rect l="l" t="t" r="r" b="b"/>
              <a:pathLst>
                <a:path w="10908030" h="6379845">
                  <a:moveTo>
                    <a:pt x="0" y="6379654"/>
                  </a:moveTo>
                  <a:lnTo>
                    <a:pt x="10907991" y="6379654"/>
                  </a:lnTo>
                  <a:lnTo>
                    <a:pt x="10907991" y="0"/>
                  </a:lnTo>
                  <a:lnTo>
                    <a:pt x="0" y="0"/>
                  </a:lnTo>
                  <a:lnTo>
                    <a:pt x="0" y="6379654"/>
                  </a:lnTo>
                  <a:close/>
                </a:path>
              </a:pathLst>
            </a:custGeom>
            <a:solidFill>
              <a:srgbClr val="D4C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71283" y="413994"/>
              <a:ext cx="5937885" cy="6124575"/>
            </a:xfrm>
            <a:custGeom>
              <a:avLst/>
              <a:gdLst/>
              <a:ahLst/>
              <a:cxnLst/>
              <a:rect l="l" t="t" r="r" b="b"/>
              <a:pathLst>
                <a:path w="5937884" h="6124575">
                  <a:moveTo>
                    <a:pt x="0" y="6124359"/>
                  </a:moveTo>
                  <a:lnTo>
                    <a:pt x="5937504" y="6124359"/>
                  </a:lnTo>
                  <a:lnTo>
                    <a:pt x="5937504" y="0"/>
                  </a:lnTo>
                  <a:lnTo>
                    <a:pt x="0" y="0"/>
                  </a:lnTo>
                  <a:lnTo>
                    <a:pt x="0" y="6124359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6285" y="292751"/>
              <a:ext cx="6151420" cy="624561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954091" y="2304827"/>
            <a:ext cx="3430270" cy="309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2745" marR="5080" indent="-360680">
              <a:lnSpc>
                <a:spcPct val="100000"/>
              </a:lnSpc>
              <a:spcBef>
                <a:spcPts val="100"/>
              </a:spcBef>
              <a:buChar char="•"/>
              <a:tabLst>
                <a:tab pos="372745" algn="l"/>
                <a:tab pos="373380" algn="l"/>
              </a:tabLst>
            </a:pPr>
            <a:r>
              <a:rPr sz="2400" spc="60" dirty="0">
                <a:solidFill>
                  <a:srgbClr val="FFFFFF"/>
                </a:solidFill>
                <a:latin typeface="Lucida Sans"/>
                <a:cs typeface="Lucida Sans"/>
              </a:rPr>
              <a:t>We</a:t>
            </a:r>
            <a:r>
              <a:rPr sz="2400" spc="-15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400" dirty="0">
                <a:solidFill>
                  <a:srgbClr val="FFFFFF"/>
                </a:solidFill>
                <a:latin typeface="Lucida Sans"/>
                <a:cs typeface="Lucida Sans"/>
              </a:rPr>
              <a:t>have</a:t>
            </a:r>
            <a:r>
              <a:rPr sz="2400" spc="-1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Lucida Sans"/>
                <a:cs typeface="Lucida Sans"/>
              </a:rPr>
              <a:t>the</a:t>
            </a:r>
            <a:r>
              <a:rPr sz="2400" spc="-15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Lucida Sans"/>
                <a:cs typeface="Lucida Sans"/>
              </a:rPr>
              <a:t>freedom </a:t>
            </a:r>
            <a:r>
              <a:rPr sz="2400" spc="-10" dirty="0">
                <a:solidFill>
                  <a:srgbClr val="FFFFFF"/>
                </a:solidFill>
                <a:latin typeface="Lucida Sans"/>
                <a:cs typeface="Lucida Sans"/>
              </a:rPr>
              <a:t>to</a:t>
            </a:r>
            <a:r>
              <a:rPr sz="2400" spc="-1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Lucida Sans"/>
                <a:cs typeface="Lucida Sans"/>
              </a:rPr>
              <a:t>say</a:t>
            </a:r>
            <a:r>
              <a:rPr sz="2400" spc="-1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400" dirty="0">
                <a:solidFill>
                  <a:srgbClr val="FFFFFF"/>
                </a:solidFill>
                <a:latin typeface="Lucida Sans"/>
                <a:cs typeface="Lucida Sans"/>
              </a:rPr>
              <a:t>what</a:t>
            </a:r>
            <a:r>
              <a:rPr sz="2400" spc="-1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Lucida Sans"/>
                <a:cs typeface="Lucida Sans"/>
              </a:rPr>
              <a:t>we</a:t>
            </a:r>
            <a:r>
              <a:rPr sz="2400" spc="-1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Lucida Sans"/>
                <a:cs typeface="Lucida Sans"/>
              </a:rPr>
              <a:t>think</a:t>
            </a:r>
            <a:endParaRPr sz="2400">
              <a:latin typeface="Lucida Sans"/>
              <a:cs typeface="Lucida Sans"/>
            </a:endParaRPr>
          </a:p>
          <a:p>
            <a:pPr marL="372745" marR="66675" indent="-360680">
              <a:lnSpc>
                <a:spcPct val="100000"/>
              </a:lnSpc>
              <a:spcBef>
                <a:spcPts val="575"/>
              </a:spcBef>
              <a:buChar char="•"/>
              <a:tabLst>
                <a:tab pos="372745" algn="l"/>
                <a:tab pos="373380" algn="l"/>
              </a:tabLst>
            </a:pPr>
            <a:r>
              <a:rPr sz="2400" spc="60" dirty="0">
                <a:solidFill>
                  <a:srgbClr val="FFFFFF"/>
                </a:solidFill>
                <a:latin typeface="Lucida Sans"/>
                <a:cs typeface="Lucida Sans"/>
              </a:rPr>
              <a:t>We</a:t>
            </a:r>
            <a:r>
              <a:rPr sz="2400" spc="-1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Lucida Sans"/>
                <a:cs typeface="Lucida Sans"/>
              </a:rPr>
              <a:t>are</a:t>
            </a:r>
            <a:r>
              <a:rPr sz="2400" spc="-1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Lucida Sans"/>
                <a:cs typeface="Lucida Sans"/>
              </a:rPr>
              <a:t>free</a:t>
            </a:r>
            <a:r>
              <a:rPr sz="2400" spc="-1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Lucida Sans"/>
                <a:cs typeface="Lucida Sans"/>
              </a:rPr>
              <a:t>to</a:t>
            </a:r>
            <a:r>
              <a:rPr sz="2400" spc="-1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Lucida Sans"/>
                <a:cs typeface="Lucida Sans"/>
              </a:rPr>
              <a:t>make </a:t>
            </a:r>
            <a:r>
              <a:rPr sz="2400" spc="-35" dirty="0">
                <a:solidFill>
                  <a:srgbClr val="FFFFFF"/>
                </a:solidFill>
                <a:latin typeface="Lucida Sans"/>
                <a:cs typeface="Lucida Sans"/>
              </a:rPr>
              <a:t>choices,</a:t>
            </a:r>
            <a:r>
              <a:rPr sz="2400" spc="-15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Lucida Sans"/>
                <a:cs typeface="Lucida Sans"/>
              </a:rPr>
              <a:t>so</a:t>
            </a:r>
            <a:r>
              <a:rPr sz="2400" spc="-1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Lucida Sans"/>
                <a:cs typeface="Lucida Sans"/>
              </a:rPr>
              <a:t>long</a:t>
            </a:r>
            <a:r>
              <a:rPr sz="2400" spc="-1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Lucida Sans"/>
                <a:cs typeface="Lucida Sans"/>
              </a:rPr>
              <a:t>as </a:t>
            </a:r>
            <a:r>
              <a:rPr sz="2400" spc="50" dirty="0">
                <a:solidFill>
                  <a:srgbClr val="FFFFFF"/>
                </a:solidFill>
                <a:latin typeface="Lucida Sans"/>
                <a:cs typeface="Lucida Sans"/>
              </a:rPr>
              <a:t>we</a:t>
            </a:r>
            <a:r>
              <a:rPr sz="2400" spc="-114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Lucida Sans"/>
                <a:cs typeface="Lucida Sans"/>
              </a:rPr>
              <a:t>don’t</a:t>
            </a:r>
            <a:r>
              <a:rPr sz="2400" spc="-114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Lucida Sans"/>
                <a:cs typeface="Lucida Sans"/>
              </a:rPr>
              <a:t>cause</a:t>
            </a:r>
            <a:r>
              <a:rPr sz="2400" spc="-114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Lucida Sans"/>
                <a:cs typeface="Lucida Sans"/>
              </a:rPr>
              <a:t>harm</a:t>
            </a:r>
            <a:endParaRPr sz="2400">
              <a:latin typeface="Lucida Sans"/>
              <a:cs typeface="Lucida Sans"/>
            </a:endParaRPr>
          </a:p>
          <a:p>
            <a:pPr marL="372745" marR="138430" indent="-360680">
              <a:lnSpc>
                <a:spcPct val="100000"/>
              </a:lnSpc>
              <a:spcBef>
                <a:spcPts val="575"/>
              </a:spcBef>
              <a:buChar char="•"/>
              <a:tabLst>
                <a:tab pos="372745" algn="l"/>
                <a:tab pos="373380" algn="l"/>
              </a:tabLst>
            </a:pPr>
            <a:r>
              <a:rPr sz="2400" dirty="0">
                <a:solidFill>
                  <a:srgbClr val="FFFFFF"/>
                </a:solidFill>
                <a:latin typeface="Lucida Sans"/>
                <a:cs typeface="Lucida Sans"/>
              </a:rPr>
              <a:t>No</a:t>
            </a:r>
            <a:r>
              <a:rPr sz="2400" spc="-114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400" dirty="0">
                <a:solidFill>
                  <a:srgbClr val="FFFFFF"/>
                </a:solidFill>
                <a:latin typeface="Lucida Sans"/>
                <a:cs typeface="Lucida Sans"/>
              </a:rPr>
              <a:t>one</a:t>
            </a:r>
            <a:r>
              <a:rPr sz="2400" spc="-1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Lucida Sans"/>
                <a:cs typeface="Lucida Sans"/>
              </a:rPr>
              <a:t>should</a:t>
            </a:r>
            <a:r>
              <a:rPr sz="2400" spc="-1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Lucida Sans"/>
                <a:cs typeface="Lucida Sans"/>
              </a:rPr>
              <a:t>force </a:t>
            </a:r>
            <a:r>
              <a:rPr sz="2400" dirty="0">
                <a:solidFill>
                  <a:srgbClr val="FFFFFF"/>
                </a:solidFill>
                <a:latin typeface="Lucida Sans"/>
                <a:cs typeface="Lucida Sans"/>
              </a:rPr>
              <a:t>you</a:t>
            </a:r>
            <a:r>
              <a:rPr sz="2400" spc="-1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Lucida Sans"/>
                <a:cs typeface="Lucida Sans"/>
              </a:rPr>
              <a:t>to</a:t>
            </a:r>
            <a:r>
              <a:rPr sz="2400" spc="-1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400" dirty="0">
                <a:solidFill>
                  <a:srgbClr val="FFFFFF"/>
                </a:solidFill>
                <a:latin typeface="Lucida Sans"/>
                <a:cs typeface="Lucida Sans"/>
              </a:rPr>
              <a:t>act</a:t>
            </a:r>
            <a:r>
              <a:rPr sz="2400" spc="-1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Lucida Sans"/>
                <a:cs typeface="Lucida Sans"/>
              </a:rPr>
              <a:t>against </a:t>
            </a:r>
            <a:r>
              <a:rPr sz="2400" dirty="0">
                <a:solidFill>
                  <a:srgbClr val="FFFFFF"/>
                </a:solidFill>
                <a:latin typeface="Lucida Sans"/>
                <a:cs typeface="Lucida Sans"/>
              </a:rPr>
              <a:t>your</a:t>
            </a:r>
            <a:r>
              <a:rPr sz="2400" spc="-17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Lucida Sans"/>
                <a:cs typeface="Lucida Sans"/>
              </a:rPr>
              <a:t>will</a:t>
            </a:r>
            <a:endParaRPr sz="2400">
              <a:latin typeface="Lucida Sans"/>
              <a:cs typeface="Lucida San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392336" y="1114404"/>
            <a:ext cx="3851910" cy="793115"/>
            <a:chOff x="6392336" y="1114404"/>
            <a:chExt cx="3851910" cy="793115"/>
          </a:xfrm>
        </p:grpSpPr>
        <p:sp>
          <p:nvSpPr>
            <p:cNvPr id="8" name="object 8"/>
            <p:cNvSpPr/>
            <p:nvPr/>
          </p:nvSpPr>
          <p:spPr>
            <a:xfrm>
              <a:off x="6471246" y="1204503"/>
              <a:ext cx="3773170" cy="702945"/>
            </a:xfrm>
            <a:custGeom>
              <a:avLst/>
              <a:gdLst/>
              <a:ahLst/>
              <a:cxnLst/>
              <a:rect l="l" t="t" r="r" b="b"/>
              <a:pathLst>
                <a:path w="3773170" h="702944">
                  <a:moveTo>
                    <a:pt x="3772966" y="0"/>
                  </a:moveTo>
                  <a:lnTo>
                    <a:pt x="0" y="99110"/>
                  </a:lnTo>
                  <a:lnTo>
                    <a:pt x="0" y="702779"/>
                  </a:lnTo>
                  <a:lnTo>
                    <a:pt x="3772966" y="702779"/>
                  </a:lnTo>
                  <a:lnTo>
                    <a:pt x="377296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92336" y="1114404"/>
              <a:ext cx="3773170" cy="702945"/>
            </a:xfrm>
            <a:custGeom>
              <a:avLst/>
              <a:gdLst/>
              <a:ahLst/>
              <a:cxnLst/>
              <a:rect l="l" t="t" r="r" b="b"/>
              <a:pathLst>
                <a:path w="3773170" h="702944">
                  <a:moveTo>
                    <a:pt x="3772966" y="0"/>
                  </a:moveTo>
                  <a:lnTo>
                    <a:pt x="0" y="99110"/>
                  </a:lnTo>
                  <a:lnTo>
                    <a:pt x="0" y="702779"/>
                  </a:lnTo>
                  <a:lnTo>
                    <a:pt x="3772966" y="702779"/>
                  </a:lnTo>
                  <a:lnTo>
                    <a:pt x="3772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523795" y="1206125"/>
            <a:ext cx="34188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85" dirty="0">
                <a:solidFill>
                  <a:srgbClr val="231F20"/>
                </a:solidFill>
                <a:latin typeface="Gill Sans MT"/>
                <a:cs typeface="Gill Sans MT"/>
              </a:rPr>
              <a:t>What </a:t>
            </a:r>
            <a:r>
              <a:rPr sz="3200" spc="55" dirty="0">
                <a:solidFill>
                  <a:srgbClr val="231F20"/>
                </a:solidFill>
                <a:latin typeface="Gill Sans MT"/>
                <a:cs typeface="Gill Sans MT"/>
              </a:rPr>
              <a:t>this</a:t>
            </a:r>
            <a:r>
              <a:rPr sz="3200" spc="-8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3200" spc="60" dirty="0">
                <a:solidFill>
                  <a:srgbClr val="231F20"/>
                </a:solidFill>
                <a:latin typeface="Gill Sans MT"/>
                <a:cs typeface="Gill Sans MT"/>
              </a:rPr>
              <a:t>means:</a:t>
            </a:r>
            <a:endParaRPr sz="320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 rot="21060000">
            <a:off x="1615920" y="3085133"/>
            <a:ext cx="3916269" cy="787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155"/>
              </a:lnSpc>
            </a:pPr>
            <a:r>
              <a:rPr sz="6200" b="1" spc="175" dirty="0">
                <a:solidFill>
                  <a:srgbClr val="231F20"/>
                </a:solidFill>
                <a:latin typeface="Gill Sans MT"/>
                <a:cs typeface="Gill Sans MT"/>
              </a:rPr>
              <a:t>Individual</a:t>
            </a:r>
            <a:endParaRPr sz="620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 rot="21060000">
            <a:off x="2411526" y="3847364"/>
            <a:ext cx="2573648" cy="788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05"/>
              </a:lnSpc>
            </a:pPr>
            <a:r>
              <a:rPr sz="6200" b="1" spc="-10" dirty="0">
                <a:solidFill>
                  <a:srgbClr val="231F20"/>
                </a:solidFill>
                <a:latin typeface="Gill Sans MT"/>
                <a:cs typeface="Gill Sans MT"/>
              </a:rPr>
              <a:t>libert</a:t>
            </a:r>
            <a:r>
              <a:rPr sz="9300" b="1" spc="-15" baseline="1344" dirty="0">
                <a:solidFill>
                  <a:srgbClr val="231F20"/>
                </a:solidFill>
                <a:latin typeface="Gill Sans MT"/>
                <a:cs typeface="Gill Sans MT"/>
              </a:rPr>
              <a:t>y</a:t>
            </a:r>
            <a:endParaRPr sz="9300" baseline="1344">
              <a:latin typeface="Gill Sans MT"/>
              <a:cs typeface="Gill Sans M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0" y="7635595"/>
            <a:ext cx="11225530" cy="457834"/>
            <a:chOff x="0" y="7635595"/>
            <a:chExt cx="11225530" cy="457834"/>
          </a:xfrm>
        </p:grpSpPr>
        <p:sp>
          <p:nvSpPr>
            <p:cNvPr id="14" name="object 14"/>
            <p:cNvSpPr/>
            <p:nvPr/>
          </p:nvSpPr>
          <p:spPr>
            <a:xfrm>
              <a:off x="158711" y="7635595"/>
              <a:ext cx="1855470" cy="299720"/>
            </a:xfrm>
            <a:custGeom>
              <a:avLst/>
              <a:gdLst/>
              <a:ahLst/>
              <a:cxnLst/>
              <a:rect l="l" t="t" r="r" b="b"/>
              <a:pathLst>
                <a:path w="1855470" h="299720">
                  <a:moveTo>
                    <a:pt x="1854911" y="0"/>
                  </a:moveTo>
                  <a:lnTo>
                    <a:pt x="0" y="0"/>
                  </a:lnTo>
                  <a:lnTo>
                    <a:pt x="0" y="299097"/>
                  </a:lnTo>
                  <a:lnTo>
                    <a:pt x="1854911" y="299097"/>
                  </a:lnTo>
                  <a:lnTo>
                    <a:pt x="1854911" y="0"/>
                  </a:lnTo>
                  <a:close/>
                </a:path>
              </a:pathLst>
            </a:custGeom>
            <a:solidFill>
              <a:srgbClr val="00B3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013623" y="7635595"/>
              <a:ext cx="1789430" cy="299720"/>
            </a:xfrm>
            <a:custGeom>
              <a:avLst/>
              <a:gdLst/>
              <a:ahLst/>
              <a:cxnLst/>
              <a:rect l="l" t="t" r="r" b="b"/>
              <a:pathLst>
                <a:path w="1789429" h="299720">
                  <a:moveTo>
                    <a:pt x="1789023" y="0"/>
                  </a:moveTo>
                  <a:lnTo>
                    <a:pt x="0" y="0"/>
                  </a:lnTo>
                  <a:lnTo>
                    <a:pt x="0" y="299097"/>
                  </a:lnTo>
                  <a:lnTo>
                    <a:pt x="1789023" y="299097"/>
                  </a:lnTo>
                  <a:lnTo>
                    <a:pt x="1789023" y="0"/>
                  </a:lnTo>
                  <a:close/>
                </a:path>
              </a:pathLst>
            </a:custGeom>
            <a:solidFill>
              <a:srgbClr val="E72E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02646" y="7635595"/>
              <a:ext cx="1789430" cy="299720"/>
            </a:xfrm>
            <a:custGeom>
              <a:avLst/>
              <a:gdLst/>
              <a:ahLst/>
              <a:cxnLst/>
              <a:rect l="l" t="t" r="r" b="b"/>
              <a:pathLst>
                <a:path w="1789429" h="299720">
                  <a:moveTo>
                    <a:pt x="1789010" y="0"/>
                  </a:moveTo>
                  <a:lnTo>
                    <a:pt x="0" y="0"/>
                  </a:lnTo>
                  <a:lnTo>
                    <a:pt x="0" y="299097"/>
                  </a:lnTo>
                  <a:lnTo>
                    <a:pt x="1789010" y="299097"/>
                  </a:lnTo>
                  <a:lnTo>
                    <a:pt x="1789010" y="0"/>
                  </a:lnTo>
                  <a:close/>
                </a:path>
              </a:pathLst>
            </a:custGeom>
            <a:solidFill>
              <a:srgbClr val="FCE8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591657" y="7635595"/>
              <a:ext cx="1789430" cy="299720"/>
            </a:xfrm>
            <a:custGeom>
              <a:avLst/>
              <a:gdLst/>
              <a:ahLst/>
              <a:cxnLst/>
              <a:rect l="l" t="t" r="r" b="b"/>
              <a:pathLst>
                <a:path w="1789429" h="299720">
                  <a:moveTo>
                    <a:pt x="1789010" y="0"/>
                  </a:moveTo>
                  <a:lnTo>
                    <a:pt x="0" y="0"/>
                  </a:lnTo>
                  <a:lnTo>
                    <a:pt x="0" y="299097"/>
                  </a:lnTo>
                  <a:lnTo>
                    <a:pt x="1789010" y="299097"/>
                  </a:lnTo>
                  <a:lnTo>
                    <a:pt x="1789010" y="0"/>
                  </a:lnTo>
                  <a:close/>
                </a:path>
              </a:pathLst>
            </a:custGeom>
            <a:solidFill>
              <a:srgbClr val="682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380668" y="7635595"/>
              <a:ext cx="1789430" cy="299720"/>
            </a:xfrm>
            <a:custGeom>
              <a:avLst/>
              <a:gdLst/>
              <a:ahLst/>
              <a:cxnLst/>
              <a:rect l="l" t="t" r="r" b="b"/>
              <a:pathLst>
                <a:path w="1789429" h="299720">
                  <a:moveTo>
                    <a:pt x="1789010" y="0"/>
                  </a:moveTo>
                  <a:lnTo>
                    <a:pt x="0" y="0"/>
                  </a:lnTo>
                  <a:lnTo>
                    <a:pt x="0" y="299097"/>
                  </a:lnTo>
                  <a:lnTo>
                    <a:pt x="1789010" y="299097"/>
                  </a:lnTo>
                  <a:lnTo>
                    <a:pt x="1789010" y="0"/>
                  </a:lnTo>
                  <a:close/>
                </a:path>
              </a:pathLst>
            </a:custGeom>
            <a:solidFill>
              <a:srgbClr val="F7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169679" y="7635595"/>
              <a:ext cx="1897380" cy="299720"/>
            </a:xfrm>
            <a:custGeom>
              <a:avLst/>
              <a:gdLst/>
              <a:ahLst/>
              <a:cxnLst/>
              <a:rect l="l" t="t" r="r" b="b"/>
              <a:pathLst>
                <a:path w="1897379" h="299720">
                  <a:moveTo>
                    <a:pt x="1897011" y="0"/>
                  </a:moveTo>
                  <a:lnTo>
                    <a:pt x="0" y="0"/>
                  </a:lnTo>
                  <a:lnTo>
                    <a:pt x="0" y="299097"/>
                  </a:lnTo>
                  <a:lnTo>
                    <a:pt x="1897011" y="299097"/>
                  </a:lnTo>
                  <a:lnTo>
                    <a:pt x="1897011" y="0"/>
                  </a:lnTo>
                  <a:close/>
                </a:path>
              </a:pathLst>
            </a:custGeom>
            <a:solidFill>
              <a:srgbClr val="D31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7826710"/>
              <a:ext cx="11225530" cy="266700"/>
            </a:xfrm>
            <a:custGeom>
              <a:avLst/>
              <a:gdLst/>
              <a:ahLst/>
              <a:cxnLst/>
              <a:rect l="l" t="t" r="r" b="b"/>
              <a:pathLst>
                <a:path w="11225530" h="266700">
                  <a:moveTo>
                    <a:pt x="190500" y="0"/>
                  </a:moveTo>
                  <a:lnTo>
                    <a:pt x="0" y="0"/>
                  </a:lnTo>
                </a:path>
                <a:path w="11225530" h="266700">
                  <a:moveTo>
                    <a:pt x="11034903" y="0"/>
                  </a:moveTo>
                  <a:lnTo>
                    <a:pt x="11225403" y="0"/>
                  </a:lnTo>
                </a:path>
                <a:path w="11225530" h="266700">
                  <a:moveTo>
                    <a:pt x="266700" y="76200"/>
                  </a:moveTo>
                  <a:lnTo>
                    <a:pt x="266700" y="266700"/>
                  </a:lnTo>
                </a:path>
                <a:path w="11225530" h="266700">
                  <a:moveTo>
                    <a:pt x="10958703" y="76200"/>
                  </a:moveTo>
                  <a:lnTo>
                    <a:pt x="10958703" y="2667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7826710"/>
              <a:ext cx="11225530" cy="266700"/>
            </a:xfrm>
            <a:custGeom>
              <a:avLst/>
              <a:gdLst/>
              <a:ahLst/>
              <a:cxnLst/>
              <a:rect l="l" t="t" r="r" b="b"/>
              <a:pathLst>
                <a:path w="11225530" h="266700">
                  <a:moveTo>
                    <a:pt x="190500" y="0"/>
                  </a:moveTo>
                  <a:lnTo>
                    <a:pt x="0" y="0"/>
                  </a:lnTo>
                </a:path>
                <a:path w="11225530" h="266700">
                  <a:moveTo>
                    <a:pt x="11034903" y="0"/>
                  </a:moveTo>
                  <a:lnTo>
                    <a:pt x="11225403" y="0"/>
                  </a:lnTo>
                </a:path>
                <a:path w="11225530" h="266700">
                  <a:moveTo>
                    <a:pt x="266700" y="76200"/>
                  </a:moveTo>
                  <a:lnTo>
                    <a:pt x="266700" y="266700"/>
                  </a:lnTo>
                </a:path>
                <a:path w="11225530" h="266700">
                  <a:moveTo>
                    <a:pt x="10958703" y="76200"/>
                  </a:moveTo>
                  <a:lnTo>
                    <a:pt x="10958703" y="2667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41827" y="6845992"/>
            <a:ext cx="972868" cy="591200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10700" y="6742178"/>
            <a:ext cx="1302735" cy="628429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43694" y="7222174"/>
            <a:ext cx="1009802" cy="214718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7341715" y="6792407"/>
            <a:ext cx="414020" cy="374650"/>
            <a:chOff x="7341715" y="6792407"/>
            <a:chExt cx="414020" cy="374650"/>
          </a:xfrm>
        </p:grpSpPr>
        <p:sp>
          <p:nvSpPr>
            <p:cNvPr id="27" name="object 27"/>
            <p:cNvSpPr/>
            <p:nvPr/>
          </p:nvSpPr>
          <p:spPr>
            <a:xfrm>
              <a:off x="7422717" y="6792407"/>
              <a:ext cx="333375" cy="374650"/>
            </a:xfrm>
            <a:custGeom>
              <a:avLst/>
              <a:gdLst/>
              <a:ahLst/>
              <a:cxnLst/>
              <a:rect l="l" t="t" r="r" b="b"/>
              <a:pathLst>
                <a:path w="333375" h="374650">
                  <a:moveTo>
                    <a:pt x="25" y="260032"/>
                  </a:moveTo>
                  <a:lnTo>
                    <a:pt x="0" y="344093"/>
                  </a:lnTo>
                  <a:lnTo>
                    <a:pt x="37027" y="372541"/>
                  </a:lnTo>
                  <a:lnTo>
                    <a:pt x="52984" y="374649"/>
                  </a:lnTo>
                  <a:lnTo>
                    <a:pt x="125831" y="332574"/>
                  </a:lnTo>
                  <a:lnTo>
                    <a:pt x="25" y="260032"/>
                  </a:lnTo>
                  <a:close/>
                </a:path>
                <a:path w="333375" h="374650">
                  <a:moveTo>
                    <a:pt x="251739" y="114693"/>
                  </a:moveTo>
                  <a:lnTo>
                    <a:pt x="251739" y="259968"/>
                  </a:lnTo>
                  <a:lnTo>
                    <a:pt x="324523" y="217995"/>
                  </a:lnTo>
                  <a:lnTo>
                    <a:pt x="330717" y="203027"/>
                  </a:lnTo>
                  <a:lnTo>
                    <a:pt x="332765" y="187324"/>
                  </a:lnTo>
                  <a:lnTo>
                    <a:pt x="330717" y="171622"/>
                  </a:lnTo>
                  <a:lnTo>
                    <a:pt x="324573" y="156743"/>
                  </a:lnTo>
                  <a:lnTo>
                    <a:pt x="251739" y="114693"/>
                  </a:lnTo>
                  <a:close/>
                </a:path>
                <a:path w="333375" h="374650">
                  <a:moveTo>
                    <a:pt x="53098" y="0"/>
                  </a:moveTo>
                  <a:lnTo>
                    <a:pt x="9932" y="17804"/>
                  </a:lnTo>
                  <a:lnTo>
                    <a:pt x="25" y="114680"/>
                  </a:lnTo>
                  <a:lnTo>
                    <a:pt x="125882" y="42113"/>
                  </a:lnTo>
                  <a:lnTo>
                    <a:pt x="52997" y="88"/>
                  </a:lnTo>
                  <a:close/>
                </a:path>
              </a:pathLst>
            </a:custGeom>
            <a:solidFill>
              <a:srgbClr val="F0A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341715" y="6792410"/>
              <a:ext cx="405765" cy="374650"/>
            </a:xfrm>
            <a:custGeom>
              <a:avLst/>
              <a:gdLst/>
              <a:ahLst/>
              <a:cxnLst/>
              <a:rect l="l" t="t" r="r" b="b"/>
              <a:pathLst>
                <a:path w="405765" h="374650">
                  <a:moveTo>
                    <a:pt x="81025" y="30581"/>
                  </a:moveTo>
                  <a:lnTo>
                    <a:pt x="8191" y="156743"/>
                  </a:lnTo>
                  <a:lnTo>
                    <a:pt x="2047" y="171622"/>
                  </a:lnTo>
                  <a:lnTo>
                    <a:pt x="0" y="187325"/>
                  </a:lnTo>
                  <a:lnTo>
                    <a:pt x="2047" y="203027"/>
                  </a:lnTo>
                  <a:lnTo>
                    <a:pt x="8191" y="217906"/>
                  </a:lnTo>
                  <a:lnTo>
                    <a:pt x="81025" y="344055"/>
                  </a:lnTo>
                  <a:lnTo>
                    <a:pt x="81025" y="30581"/>
                  </a:lnTo>
                  <a:close/>
                </a:path>
                <a:path w="405765" h="374650">
                  <a:moveTo>
                    <a:pt x="405561" y="217970"/>
                  </a:moveTo>
                  <a:lnTo>
                    <a:pt x="133997" y="374561"/>
                  </a:lnTo>
                  <a:lnTo>
                    <a:pt x="279666" y="374650"/>
                  </a:lnTo>
                  <a:lnTo>
                    <a:pt x="295628" y="372534"/>
                  </a:lnTo>
                  <a:lnTo>
                    <a:pt x="310254" y="366463"/>
                  </a:lnTo>
                  <a:lnTo>
                    <a:pt x="322832" y="356845"/>
                  </a:lnTo>
                  <a:lnTo>
                    <a:pt x="332651" y="344093"/>
                  </a:lnTo>
                  <a:lnTo>
                    <a:pt x="405561" y="217970"/>
                  </a:lnTo>
                  <a:close/>
                </a:path>
                <a:path w="405765" h="374650">
                  <a:moveTo>
                    <a:pt x="279666" y="0"/>
                  </a:moveTo>
                  <a:lnTo>
                    <a:pt x="133997" y="76"/>
                  </a:lnTo>
                  <a:lnTo>
                    <a:pt x="405561" y="156667"/>
                  </a:lnTo>
                  <a:lnTo>
                    <a:pt x="332651" y="30556"/>
                  </a:lnTo>
                  <a:lnTo>
                    <a:pt x="322832" y="17796"/>
                  </a:lnTo>
                  <a:lnTo>
                    <a:pt x="310254" y="8177"/>
                  </a:lnTo>
                  <a:lnTo>
                    <a:pt x="295628" y="2108"/>
                  </a:lnTo>
                  <a:lnTo>
                    <a:pt x="279666" y="0"/>
                  </a:lnTo>
                  <a:close/>
                </a:path>
              </a:pathLst>
            </a:custGeom>
            <a:solidFill>
              <a:srgbClr val="F07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9" name="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46845" y="6863154"/>
            <a:ext cx="1257300" cy="575525"/>
          </a:xfrm>
          <a:prstGeom prst="rect">
            <a:avLst/>
          </a:prstGeom>
        </p:spPr>
      </p:pic>
      <p:grpSp>
        <p:nvGrpSpPr>
          <p:cNvPr id="30" name="object 30"/>
          <p:cNvGrpSpPr/>
          <p:nvPr/>
        </p:nvGrpSpPr>
        <p:grpSpPr>
          <a:xfrm>
            <a:off x="0" y="5"/>
            <a:ext cx="11225530" cy="274955"/>
            <a:chOff x="0" y="5"/>
            <a:chExt cx="11225530" cy="274955"/>
          </a:xfrm>
        </p:grpSpPr>
        <p:sp>
          <p:nvSpPr>
            <p:cNvPr id="31" name="object 31"/>
            <p:cNvSpPr/>
            <p:nvPr/>
          </p:nvSpPr>
          <p:spPr>
            <a:xfrm>
              <a:off x="0" y="5"/>
              <a:ext cx="11225530" cy="266700"/>
            </a:xfrm>
            <a:custGeom>
              <a:avLst/>
              <a:gdLst/>
              <a:ahLst/>
              <a:cxnLst/>
              <a:rect l="l" t="t" r="r" b="b"/>
              <a:pathLst>
                <a:path w="11225530" h="266700">
                  <a:moveTo>
                    <a:pt x="190500" y="266700"/>
                  </a:moveTo>
                  <a:lnTo>
                    <a:pt x="0" y="266700"/>
                  </a:lnTo>
                </a:path>
                <a:path w="11225530" h="266700">
                  <a:moveTo>
                    <a:pt x="11034903" y="266700"/>
                  </a:moveTo>
                  <a:lnTo>
                    <a:pt x="11225403" y="266700"/>
                  </a:lnTo>
                </a:path>
                <a:path w="11225530" h="266700">
                  <a:moveTo>
                    <a:pt x="266700" y="190500"/>
                  </a:moveTo>
                  <a:lnTo>
                    <a:pt x="266700" y="0"/>
                  </a:lnTo>
                </a:path>
                <a:path w="11225530" h="266700">
                  <a:moveTo>
                    <a:pt x="10958703" y="190500"/>
                  </a:moveTo>
                  <a:lnTo>
                    <a:pt x="10958703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0" y="5"/>
              <a:ext cx="11225530" cy="266700"/>
            </a:xfrm>
            <a:custGeom>
              <a:avLst/>
              <a:gdLst/>
              <a:ahLst/>
              <a:cxnLst/>
              <a:rect l="l" t="t" r="r" b="b"/>
              <a:pathLst>
                <a:path w="11225530" h="266700">
                  <a:moveTo>
                    <a:pt x="190500" y="266700"/>
                  </a:moveTo>
                  <a:lnTo>
                    <a:pt x="0" y="266700"/>
                  </a:lnTo>
                </a:path>
                <a:path w="11225530" h="266700">
                  <a:moveTo>
                    <a:pt x="11034903" y="266700"/>
                  </a:moveTo>
                  <a:lnTo>
                    <a:pt x="11225403" y="266700"/>
                  </a:lnTo>
                </a:path>
                <a:path w="11225530" h="266700">
                  <a:moveTo>
                    <a:pt x="266700" y="190500"/>
                  </a:moveTo>
                  <a:lnTo>
                    <a:pt x="266700" y="0"/>
                  </a:lnTo>
                </a:path>
                <a:path w="11225530" h="266700">
                  <a:moveTo>
                    <a:pt x="10958703" y="190500"/>
                  </a:moveTo>
                  <a:lnTo>
                    <a:pt x="1095870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584489" y="6874750"/>
            <a:ext cx="3719829" cy="560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85"/>
              </a:lnSpc>
            </a:pPr>
            <a:r>
              <a:rPr sz="1800" b="1" dirty="0">
                <a:solidFill>
                  <a:srgbClr val="231F20"/>
                </a:solidFill>
                <a:latin typeface="Gill Sans MT"/>
                <a:cs typeface="Gill Sans MT"/>
              </a:rPr>
              <a:t>Coventry</a:t>
            </a:r>
            <a:r>
              <a:rPr sz="1800" b="1" spc="7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800" b="1" dirty="0">
                <a:solidFill>
                  <a:srgbClr val="231F20"/>
                </a:solidFill>
                <a:latin typeface="Gill Sans MT"/>
                <a:cs typeface="Gill Sans MT"/>
              </a:rPr>
              <a:t>Adult</a:t>
            </a:r>
            <a:r>
              <a:rPr sz="1800" b="1" spc="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800" b="1" dirty="0">
                <a:solidFill>
                  <a:srgbClr val="231F20"/>
                </a:solidFill>
                <a:latin typeface="Gill Sans MT"/>
                <a:cs typeface="Gill Sans MT"/>
              </a:rPr>
              <a:t>Education</a:t>
            </a:r>
            <a:r>
              <a:rPr sz="1800" b="1" spc="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800" b="1" spc="-10" dirty="0">
                <a:solidFill>
                  <a:srgbClr val="231F20"/>
                </a:solidFill>
                <a:latin typeface="Gill Sans MT"/>
                <a:cs typeface="Gill Sans MT"/>
              </a:rPr>
              <a:t>Service</a:t>
            </a:r>
            <a:endParaRPr sz="18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231F20"/>
                </a:solidFill>
                <a:latin typeface="Gill Sans MT"/>
                <a:cs typeface="Gill Sans MT"/>
              </a:rPr>
              <a:t>promotes</a:t>
            </a:r>
            <a:r>
              <a:rPr sz="1800" b="1" spc="-1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800" b="1" dirty="0">
                <a:solidFill>
                  <a:srgbClr val="231F20"/>
                </a:solidFill>
                <a:latin typeface="Gill Sans MT"/>
                <a:cs typeface="Gill Sans MT"/>
              </a:rPr>
              <a:t>British</a:t>
            </a:r>
            <a:r>
              <a:rPr sz="1800" b="1" spc="-1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800" b="1" spc="40" dirty="0">
                <a:solidFill>
                  <a:srgbClr val="231F20"/>
                </a:solidFill>
                <a:latin typeface="Gill Sans MT"/>
                <a:cs typeface="Gill Sans MT"/>
              </a:rPr>
              <a:t>values</a:t>
            </a:r>
            <a:endParaRPr sz="1800">
              <a:latin typeface="Gill Sans MT"/>
              <a:cs typeface="Gill Sans MT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3755903-BBDC-AA80-83F7-465BE8F97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121" y="6801092"/>
            <a:ext cx="7112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8711" y="158699"/>
            <a:ext cx="10908030" cy="6379210"/>
            <a:chOff x="158711" y="158699"/>
            <a:chExt cx="10908030" cy="6379210"/>
          </a:xfrm>
        </p:grpSpPr>
        <p:sp>
          <p:nvSpPr>
            <p:cNvPr id="3" name="object 3"/>
            <p:cNvSpPr/>
            <p:nvPr/>
          </p:nvSpPr>
          <p:spPr>
            <a:xfrm>
              <a:off x="158711" y="158699"/>
              <a:ext cx="10908030" cy="6379210"/>
            </a:xfrm>
            <a:custGeom>
              <a:avLst/>
              <a:gdLst/>
              <a:ahLst/>
              <a:cxnLst/>
              <a:rect l="l" t="t" r="r" b="b"/>
              <a:pathLst>
                <a:path w="10908030" h="6379209">
                  <a:moveTo>
                    <a:pt x="0" y="6378638"/>
                  </a:moveTo>
                  <a:lnTo>
                    <a:pt x="10907991" y="6378638"/>
                  </a:lnTo>
                  <a:lnTo>
                    <a:pt x="10907991" y="0"/>
                  </a:lnTo>
                  <a:lnTo>
                    <a:pt x="0" y="0"/>
                  </a:lnTo>
                  <a:lnTo>
                    <a:pt x="0" y="6378638"/>
                  </a:lnTo>
                  <a:close/>
                </a:path>
              </a:pathLst>
            </a:custGeom>
            <a:solidFill>
              <a:srgbClr val="7E5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27202" y="438467"/>
              <a:ext cx="5666740" cy="6099175"/>
            </a:xfrm>
            <a:custGeom>
              <a:avLst/>
              <a:gdLst/>
              <a:ahLst/>
              <a:cxnLst/>
              <a:rect l="l" t="t" r="r" b="b"/>
              <a:pathLst>
                <a:path w="5666740" h="6099175">
                  <a:moveTo>
                    <a:pt x="0" y="6098870"/>
                  </a:moveTo>
                  <a:lnTo>
                    <a:pt x="5666232" y="6098870"/>
                  </a:lnTo>
                  <a:lnTo>
                    <a:pt x="5666232" y="0"/>
                  </a:lnTo>
                  <a:lnTo>
                    <a:pt x="0" y="0"/>
                  </a:lnTo>
                  <a:lnTo>
                    <a:pt x="0" y="609887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4319" y="305117"/>
              <a:ext cx="5822576" cy="623223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873481" y="2040395"/>
            <a:ext cx="3559175" cy="4228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2745" marR="932180" indent="-360680">
              <a:lnSpc>
                <a:spcPct val="100000"/>
              </a:lnSpc>
              <a:spcBef>
                <a:spcPts val="100"/>
              </a:spcBef>
              <a:buChar char="•"/>
              <a:tabLst>
                <a:tab pos="372745" algn="l"/>
                <a:tab pos="373380" algn="l"/>
              </a:tabLst>
            </a:pPr>
            <a:r>
              <a:rPr sz="1900" spc="-30" dirty="0">
                <a:solidFill>
                  <a:srgbClr val="FFFFFF"/>
                </a:solidFill>
                <a:latin typeface="Lucida Sans"/>
                <a:cs typeface="Lucida Sans"/>
              </a:rPr>
              <a:t>Respect</a:t>
            </a:r>
            <a:r>
              <a:rPr sz="1900" spc="-9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900" spc="-75" dirty="0">
                <a:solidFill>
                  <a:srgbClr val="FFFFFF"/>
                </a:solidFill>
                <a:latin typeface="Lucida Sans"/>
                <a:cs typeface="Lucida Sans"/>
              </a:rPr>
              <a:t>is</a:t>
            </a:r>
            <a:r>
              <a:rPr sz="1900" spc="-9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900" dirty="0">
                <a:solidFill>
                  <a:srgbClr val="FFFFFF"/>
                </a:solidFill>
                <a:latin typeface="Lucida Sans"/>
                <a:cs typeface="Lucida Sans"/>
              </a:rPr>
              <a:t>shown</a:t>
            </a:r>
            <a:r>
              <a:rPr sz="1900" spc="-8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Lucida Sans"/>
                <a:cs typeface="Lucida Sans"/>
              </a:rPr>
              <a:t>to all</a:t>
            </a:r>
            <a:r>
              <a:rPr sz="1900" spc="-10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900" spc="-35" dirty="0">
                <a:solidFill>
                  <a:srgbClr val="FFFFFF"/>
                </a:solidFill>
                <a:latin typeface="Lucida Sans"/>
                <a:cs typeface="Lucida Sans"/>
              </a:rPr>
              <a:t>cultures</a:t>
            </a:r>
            <a:r>
              <a:rPr sz="1900" spc="-10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Lucida Sans"/>
                <a:cs typeface="Lucida Sans"/>
              </a:rPr>
              <a:t>and </a:t>
            </a:r>
            <a:r>
              <a:rPr sz="1900" spc="-10" dirty="0">
                <a:solidFill>
                  <a:srgbClr val="FFFFFF"/>
                </a:solidFill>
                <a:latin typeface="Lucida Sans"/>
                <a:cs typeface="Lucida Sans"/>
              </a:rPr>
              <a:t>backgrounds</a:t>
            </a:r>
            <a:endParaRPr sz="1900">
              <a:latin typeface="Lucida Sans"/>
              <a:cs typeface="Lucida Sans"/>
            </a:endParaRPr>
          </a:p>
          <a:p>
            <a:pPr marL="372745" marR="299720" indent="-360680">
              <a:lnSpc>
                <a:spcPct val="100000"/>
              </a:lnSpc>
              <a:spcBef>
                <a:spcPts val="575"/>
              </a:spcBef>
              <a:buChar char="•"/>
              <a:tabLst>
                <a:tab pos="372745" algn="l"/>
                <a:tab pos="373380" algn="l"/>
              </a:tabLst>
            </a:pPr>
            <a:r>
              <a:rPr sz="1900" dirty="0">
                <a:solidFill>
                  <a:srgbClr val="FFFFFF"/>
                </a:solidFill>
                <a:latin typeface="Lucida Sans"/>
                <a:cs typeface="Lucida Sans"/>
              </a:rPr>
              <a:t>No</a:t>
            </a:r>
            <a:r>
              <a:rPr sz="1900" spc="-7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900" dirty="0">
                <a:solidFill>
                  <a:srgbClr val="FFFFFF"/>
                </a:solidFill>
                <a:latin typeface="Lucida Sans"/>
                <a:cs typeface="Lucida Sans"/>
              </a:rPr>
              <a:t>one</a:t>
            </a:r>
            <a:r>
              <a:rPr sz="1900" spc="-7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900" dirty="0">
                <a:solidFill>
                  <a:srgbClr val="FFFFFF"/>
                </a:solidFill>
                <a:latin typeface="Lucida Sans"/>
                <a:cs typeface="Lucida Sans"/>
              </a:rPr>
              <a:t>can</a:t>
            </a:r>
            <a:r>
              <a:rPr sz="1900" spc="-7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Lucida Sans"/>
                <a:cs typeface="Lucida Sans"/>
              </a:rPr>
              <a:t>be </a:t>
            </a:r>
            <a:r>
              <a:rPr sz="1900" spc="-35" dirty="0">
                <a:solidFill>
                  <a:srgbClr val="FFFFFF"/>
                </a:solidFill>
                <a:latin typeface="Lucida Sans"/>
                <a:cs typeface="Lucida Sans"/>
              </a:rPr>
              <a:t>discriminated </a:t>
            </a:r>
            <a:r>
              <a:rPr sz="1900" spc="-10" dirty="0">
                <a:solidFill>
                  <a:srgbClr val="FFFFFF"/>
                </a:solidFill>
                <a:latin typeface="Lucida Sans"/>
                <a:cs typeface="Lucida Sans"/>
              </a:rPr>
              <a:t>against </a:t>
            </a:r>
            <a:r>
              <a:rPr sz="1900" spc="-20" dirty="0">
                <a:solidFill>
                  <a:srgbClr val="FFFFFF"/>
                </a:solidFill>
                <a:latin typeface="Lucida Sans"/>
                <a:cs typeface="Lucida Sans"/>
              </a:rPr>
              <a:t>because</a:t>
            </a:r>
            <a:r>
              <a:rPr sz="1900" spc="-114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900" spc="-20" dirty="0">
                <a:solidFill>
                  <a:srgbClr val="FFFFFF"/>
                </a:solidFill>
                <a:latin typeface="Lucida Sans"/>
                <a:cs typeface="Lucida Sans"/>
              </a:rPr>
              <a:t>of</a:t>
            </a:r>
            <a:r>
              <a:rPr sz="1900" spc="-10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900" spc="-60" dirty="0">
                <a:solidFill>
                  <a:srgbClr val="FFFFFF"/>
                </a:solidFill>
                <a:latin typeface="Lucida Sans"/>
                <a:cs typeface="Lucida Sans"/>
              </a:rPr>
              <a:t>age,</a:t>
            </a:r>
            <a:r>
              <a:rPr sz="1900" spc="-9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900" spc="-60" dirty="0">
                <a:solidFill>
                  <a:srgbClr val="FFFFFF"/>
                </a:solidFill>
                <a:latin typeface="Lucida Sans"/>
                <a:cs typeface="Lucida Sans"/>
              </a:rPr>
              <a:t>disability, </a:t>
            </a:r>
            <a:r>
              <a:rPr sz="1900" spc="-130" dirty="0">
                <a:solidFill>
                  <a:srgbClr val="FFFFFF"/>
                </a:solidFill>
                <a:latin typeface="Lucida Sans"/>
                <a:cs typeface="Lucida Sans"/>
              </a:rPr>
              <a:t>sex,</a:t>
            </a:r>
            <a:r>
              <a:rPr sz="19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900" spc="-75" dirty="0">
                <a:solidFill>
                  <a:srgbClr val="FFFFFF"/>
                </a:solidFill>
                <a:latin typeface="Lucida Sans"/>
                <a:cs typeface="Lucida Sans"/>
              </a:rPr>
              <a:t>sexual</a:t>
            </a:r>
            <a:r>
              <a:rPr sz="19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Lucida Sans"/>
                <a:cs typeface="Lucida Sans"/>
              </a:rPr>
              <a:t>orientation, </a:t>
            </a:r>
            <a:r>
              <a:rPr sz="1900" spc="-30" dirty="0">
                <a:solidFill>
                  <a:srgbClr val="FFFFFF"/>
                </a:solidFill>
                <a:latin typeface="Lucida Sans"/>
                <a:cs typeface="Lucida Sans"/>
              </a:rPr>
              <a:t>gender</a:t>
            </a:r>
            <a:r>
              <a:rPr sz="1900" spc="-10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Lucida Sans"/>
                <a:cs typeface="Lucida Sans"/>
              </a:rPr>
              <a:t>reassignment, </a:t>
            </a:r>
            <a:r>
              <a:rPr sz="1900" spc="-30" dirty="0">
                <a:solidFill>
                  <a:srgbClr val="FFFFFF"/>
                </a:solidFill>
                <a:latin typeface="Lucida Sans"/>
                <a:cs typeface="Lucida Sans"/>
              </a:rPr>
              <a:t>marriage</a:t>
            </a:r>
            <a:r>
              <a:rPr sz="1900" spc="-114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sz="1900" spc="-114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Lucida Sans"/>
                <a:cs typeface="Lucida Sans"/>
              </a:rPr>
              <a:t>civil </a:t>
            </a:r>
            <a:r>
              <a:rPr sz="1900" spc="-55" dirty="0">
                <a:solidFill>
                  <a:srgbClr val="FFFFFF"/>
                </a:solidFill>
                <a:latin typeface="Lucida Sans"/>
                <a:cs typeface="Lucida Sans"/>
              </a:rPr>
              <a:t>partnership,</a:t>
            </a:r>
            <a:r>
              <a:rPr sz="1900" spc="-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Lucida Sans"/>
                <a:cs typeface="Lucida Sans"/>
              </a:rPr>
              <a:t>pregnancy</a:t>
            </a:r>
            <a:endParaRPr sz="1900">
              <a:latin typeface="Lucida Sans"/>
              <a:cs typeface="Lucida Sans"/>
            </a:endParaRPr>
          </a:p>
          <a:p>
            <a:pPr marL="372745" marR="5080">
              <a:lnSpc>
                <a:spcPct val="100000"/>
              </a:lnSpc>
              <a:spcBef>
                <a:spcPts val="20"/>
              </a:spcBef>
            </a:pPr>
            <a:r>
              <a:rPr sz="1900" spc="-10" dirty="0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sz="1900" spc="-9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900" spc="-45" dirty="0">
                <a:solidFill>
                  <a:srgbClr val="FFFFFF"/>
                </a:solidFill>
                <a:latin typeface="Lucida Sans"/>
                <a:cs typeface="Lucida Sans"/>
              </a:rPr>
              <a:t>maternity,</a:t>
            </a:r>
            <a:r>
              <a:rPr sz="1900" spc="-9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900" spc="-55" dirty="0">
                <a:solidFill>
                  <a:srgbClr val="FFFFFF"/>
                </a:solidFill>
                <a:latin typeface="Lucida Sans"/>
                <a:cs typeface="Lucida Sans"/>
              </a:rPr>
              <a:t>race,</a:t>
            </a:r>
            <a:r>
              <a:rPr sz="1900" spc="-9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Lucida Sans"/>
                <a:cs typeface="Lucida Sans"/>
              </a:rPr>
              <a:t>religion </a:t>
            </a:r>
            <a:r>
              <a:rPr sz="1900" spc="-10" dirty="0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sz="1900" spc="-1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Lucida Sans"/>
                <a:cs typeface="Lucida Sans"/>
              </a:rPr>
              <a:t>belief</a:t>
            </a:r>
            <a:endParaRPr sz="1900">
              <a:latin typeface="Lucida Sans"/>
              <a:cs typeface="Lucida Sans"/>
            </a:endParaRPr>
          </a:p>
          <a:p>
            <a:pPr marL="372745" marR="320675" indent="-360680">
              <a:lnSpc>
                <a:spcPct val="100000"/>
              </a:lnSpc>
              <a:spcBef>
                <a:spcPts val="570"/>
              </a:spcBef>
              <a:buChar char="•"/>
              <a:tabLst>
                <a:tab pos="372745" algn="l"/>
                <a:tab pos="373380" algn="l"/>
              </a:tabLst>
            </a:pPr>
            <a:r>
              <a:rPr sz="1900" dirty="0">
                <a:solidFill>
                  <a:srgbClr val="FFFFFF"/>
                </a:solidFill>
                <a:latin typeface="Lucida Sans"/>
                <a:cs typeface="Lucida Sans"/>
              </a:rPr>
              <a:t>We</a:t>
            </a:r>
            <a:r>
              <a:rPr sz="1900" spc="-7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900" dirty="0">
                <a:solidFill>
                  <a:srgbClr val="FFFFFF"/>
                </a:solidFill>
                <a:latin typeface="Lucida Sans"/>
                <a:cs typeface="Lucida Sans"/>
              </a:rPr>
              <a:t>show</a:t>
            </a:r>
            <a:r>
              <a:rPr sz="1900" spc="-7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Lucida Sans"/>
                <a:cs typeface="Lucida Sans"/>
              </a:rPr>
              <a:t>tolerance</a:t>
            </a:r>
            <a:r>
              <a:rPr sz="1900" spc="-7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900" spc="-55" dirty="0">
                <a:solidFill>
                  <a:srgbClr val="FFFFFF"/>
                </a:solidFill>
                <a:latin typeface="Lucida Sans"/>
                <a:cs typeface="Lucida Sans"/>
              </a:rPr>
              <a:t>for</a:t>
            </a:r>
            <a:r>
              <a:rPr sz="1900" spc="-7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Lucida Sans"/>
                <a:cs typeface="Lucida Sans"/>
              </a:rPr>
              <a:t>all </a:t>
            </a:r>
            <a:r>
              <a:rPr sz="1900" spc="-45" dirty="0">
                <a:solidFill>
                  <a:srgbClr val="FFFFFF"/>
                </a:solidFill>
                <a:latin typeface="Lucida Sans"/>
                <a:cs typeface="Lucida Sans"/>
              </a:rPr>
              <a:t>religions</a:t>
            </a:r>
            <a:r>
              <a:rPr sz="1900" spc="-9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sz="1900" spc="-9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Lucida Sans"/>
                <a:cs typeface="Lucida Sans"/>
              </a:rPr>
              <a:t>beliefs</a:t>
            </a:r>
            <a:endParaRPr sz="1900">
              <a:latin typeface="Lucida Sans"/>
              <a:cs typeface="Lucida San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302738" y="1113386"/>
            <a:ext cx="3851910" cy="793115"/>
            <a:chOff x="6302738" y="1113386"/>
            <a:chExt cx="3851910" cy="793115"/>
          </a:xfrm>
        </p:grpSpPr>
        <p:sp>
          <p:nvSpPr>
            <p:cNvPr id="8" name="object 8"/>
            <p:cNvSpPr/>
            <p:nvPr/>
          </p:nvSpPr>
          <p:spPr>
            <a:xfrm>
              <a:off x="6381647" y="1203484"/>
              <a:ext cx="3773170" cy="702945"/>
            </a:xfrm>
            <a:custGeom>
              <a:avLst/>
              <a:gdLst/>
              <a:ahLst/>
              <a:cxnLst/>
              <a:rect l="l" t="t" r="r" b="b"/>
              <a:pathLst>
                <a:path w="3773170" h="702944">
                  <a:moveTo>
                    <a:pt x="3772966" y="0"/>
                  </a:moveTo>
                  <a:lnTo>
                    <a:pt x="0" y="99110"/>
                  </a:lnTo>
                  <a:lnTo>
                    <a:pt x="0" y="702779"/>
                  </a:lnTo>
                  <a:lnTo>
                    <a:pt x="3772966" y="702779"/>
                  </a:lnTo>
                  <a:lnTo>
                    <a:pt x="377296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02738" y="1113386"/>
              <a:ext cx="3773170" cy="702945"/>
            </a:xfrm>
            <a:custGeom>
              <a:avLst/>
              <a:gdLst/>
              <a:ahLst/>
              <a:cxnLst/>
              <a:rect l="l" t="t" r="r" b="b"/>
              <a:pathLst>
                <a:path w="3773170" h="702944">
                  <a:moveTo>
                    <a:pt x="3772966" y="0"/>
                  </a:moveTo>
                  <a:lnTo>
                    <a:pt x="0" y="99110"/>
                  </a:lnTo>
                  <a:lnTo>
                    <a:pt x="0" y="702779"/>
                  </a:lnTo>
                  <a:lnTo>
                    <a:pt x="3772966" y="702779"/>
                  </a:lnTo>
                  <a:lnTo>
                    <a:pt x="3772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434196" y="1205108"/>
            <a:ext cx="34188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85" dirty="0">
                <a:solidFill>
                  <a:srgbClr val="231F20"/>
                </a:solidFill>
                <a:latin typeface="Gill Sans MT"/>
                <a:cs typeface="Gill Sans MT"/>
              </a:rPr>
              <a:t>What </a:t>
            </a:r>
            <a:r>
              <a:rPr sz="3200" spc="55" dirty="0">
                <a:solidFill>
                  <a:srgbClr val="231F20"/>
                </a:solidFill>
                <a:latin typeface="Gill Sans MT"/>
                <a:cs typeface="Gill Sans MT"/>
              </a:rPr>
              <a:t>this</a:t>
            </a:r>
            <a:r>
              <a:rPr sz="3200" spc="-8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3200" spc="60" dirty="0">
                <a:solidFill>
                  <a:srgbClr val="231F20"/>
                </a:solidFill>
                <a:latin typeface="Gill Sans MT"/>
                <a:cs typeface="Gill Sans MT"/>
              </a:rPr>
              <a:t>means:</a:t>
            </a:r>
            <a:endParaRPr sz="320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 rot="21180000">
            <a:off x="2024039" y="2944231"/>
            <a:ext cx="2782993" cy="788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05"/>
              </a:lnSpc>
            </a:pPr>
            <a:r>
              <a:rPr sz="6200" b="1" spc="80" dirty="0">
                <a:solidFill>
                  <a:srgbClr val="231F20"/>
                </a:solidFill>
                <a:latin typeface="Gill Sans MT"/>
                <a:cs typeface="Gill Sans MT"/>
              </a:rPr>
              <a:t>Mutual</a:t>
            </a:r>
            <a:endParaRPr sz="620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 rot="21180000">
            <a:off x="1285685" y="3793977"/>
            <a:ext cx="4491292" cy="788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05"/>
              </a:lnSpc>
            </a:pPr>
            <a:r>
              <a:rPr sz="6200" b="1" dirty="0">
                <a:solidFill>
                  <a:srgbClr val="231F20"/>
                </a:solidFill>
                <a:latin typeface="Gill Sans MT"/>
                <a:cs typeface="Gill Sans MT"/>
              </a:rPr>
              <a:t>respect</a:t>
            </a:r>
            <a:r>
              <a:rPr sz="6200" b="1" spc="-5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300" b="1" spc="330" baseline="2688" dirty="0">
                <a:solidFill>
                  <a:srgbClr val="231F20"/>
                </a:solidFill>
                <a:latin typeface="Gill Sans MT"/>
                <a:cs typeface="Gill Sans MT"/>
              </a:rPr>
              <a:t>and</a:t>
            </a:r>
            <a:endParaRPr sz="9300" baseline="2688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 rot="21180000">
            <a:off x="1820809" y="4635893"/>
            <a:ext cx="3649227" cy="787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135"/>
              </a:lnSpc>
            </a:pPr>
            <a:r>
              <a:rPr sz="9300" b="1" spc="-15" baseline="-1344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6200" b="1" spc="-10" dirty="0">
                <a:solidFill>
                  <a:srgbClr val="231F20"/>
                </a:solidFill>
                <a:latin typeface="Gill Sans MT"/>
                <a:cs typeface="Gill Sans MT"/>
              </a:rPr>
              <a:t>olerance</a:t>
            </a:r>
            <a:endParaRPr sz="6200">
              <a:latin typeface="Gill Sans MT"/>
              <a:cs typeface="Gill Sans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7635595"/>
            <a:ext cx="11225530" cy="457834"/>
            <a:chOff x="0" y="7635595"/>
            <a:chExt cx="11225530" cy="457834"/>
          </a:xfrm>
        </p:grpSpPr>
        <p:sp>
          <p:nvSpPr>
            <p:cNvPr id="15" name="object 15"/>
            <p:cNvSpPr/>
            <p:nvPr/>
          </p:nvSpPr>
          <p:spPr>
            <a:xfrm>
              <a:off x="158711" y="7635595"/>
              <a:ext cx="1855470" cy="299720"/>
            </a:xfrm>
            <a:custGeom>
              <a:avLst/>
              <a:gdLst/>
              <a:ahLst/>
              <a:cxnLst/>
              <a:rect l="l" t="t" r="r" b="b"/>
              <a:pathLst>
                <a:path w="1855470" h="299720">
                  <a:moveTo>
                    <a:pt x="1854911" y="0"/>
                  </a:moveTo>
                  <a:lnTo>
                    <a:pt x="0" y="0"/>
                  </a:lnTo>
                  <a:lnTo>
                    <a:pt x="0" y="299097"/>
                  </a:lnTo>
                  <a:lnTo>
                    <a:pt x="1854911" y="299097"/>
                  </a:lnTo>
                  <a:lnTo>
                    <a:pt x="1854911" y="0"/>
                  </a:lnTo>
                  <a:close/>
                </a:path>
              </a:pathLst>
            </a:custGeom>
            <a:solidFill>
              <a:srgbClr val="00B3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013623" y="7635595"/>
              <a:ext cx="1789430" cy="299720"/>
            </a:xfrm>
            <a:custGeom>
              <a:avLst/>
              <a:gdLst/>
              <a:ahLst/>
              <a:cxnLst/>
              <a:rect l="l" t="t" r="r" b="b"/>
              <a:pathLst>
                <a:path w="1789429" h="299720">
                  <a:moveTo>
                    <a:pt x="1789023" y="0"/>
                  </a:moveTo>
                  <a:lnTo>
                    <a:pt x="0" y="0"/>
                  </a:lnTo>
                  <a:lnTo>
                    <a:pt x="0" y="299097"/>
                  </a:lnTo>
                  <a:lnTo>
                    <a:pt x="1789023" y="299097"/>
                  </a:lnTo>
                  <a:lnTo>
                    <a:pt x="1789023" y="0"/>
                  </a:lnTo>
                  <a:close/>
                </a:path>
              </a:pathLst>
            </a:custGeom>
            <a:solidFill>
              <a:srgbClr val="E72E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02646" y="7635595"/>
              <a:ext cx="1789430" cy="299720"/>
            </a:xfrm>
            <a:custGeom>
              <a:avLst/>
              <a:gdLst/>
              <a:ahLst/>
              <a:cxnLst/>
              <a:rect l="l" t="t" r="r" b="b"/>
              <a:pathLst>
                <a:path w="1789429" h="299720">
                  <a:moveTo>
                    <a:pt x="1789010" y="0"/>
                  </a:moveTo>
                  <a:lnTo>
                    <a:pt x="0" y="0"/>
                  </a:lnTo>
                  <a:lnTo>
                    <a:pt x="0" y="299097"/>
                  </a:lnTo>
                  <a:lnTo>
                    <a:pt x="1789010" y="299097"/>
                  </a:lnTo>
                  <a:lnTo>
                    <a:pt x="1789010" y="0"/>
                  </a:lnTo>
                  <a:close/>
                </a:path>
              </a:pathLst>
            </a:custGeom>
            <a:solidFill>
              <a:srgbClr val="FCE8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591657" y="7635595"/>
              <a:ext cx="1789430" cy="299720"/>
            </a:xfrm>
            <a:custGeom>
              <a:avLst/>
              <a:gdLst/>
              <a:ahLst/>
              <a:cxnLst/>
              <a:rect l="l" t="t" r="r" b="b"/>
              <a:pathLst>
                <a:path w="1789429" h="299720">
                  <a:moveTo>
                    <a:pt x="1789010" y="0"/>
                  </a:moveTo>
                  <a:lnTo>
                    <a:pt x="0" y="0"/>
                  </a:lnTo>
                  <a:lnTo>
                    <a:pt x="0" y="299097"/>
                  </a:lnTo>
                  <a:lnTo>
                    <a:pt x="1789010" y="299097"/>
                  </a:lnTo>
                  <a:lnTo>
                    <a:pt x="1789010" y="0"/>
                  </a:lnTo>
                  <a:close/>
                </a:path>
              </a:pathLst>
            </a:custGeom>
            <a:solidFill>
              <a:srgbClr val="682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80668" y="7635595"/>
              <a:ext cx="1789430" cy="299720"/>
            </a:xfrm>
            <a:custGeom>
              <a:avLst/>
              <a:gdLst/>
              <a:ahLst/>
              <a:cxnLst/>
              <a:rect l="l" t="t" r="r" b="b"/>
              <a:pathLst>
                <a:path w="1789429" h="299720">
                  <a:moveTo>
                    <a:pt x="1789010" y="0"/>
                  </a:moveTo>
                  <a:lnTo>
                    <a:pt x="0" y="0"/>
                  </a:lnTo>
                  <a:lnTo>
                    <a:pt x="0" y="299097"/>
                  </a:lnTo>
                  <a:lnTo>
                    <a:pt x="1789010" y="299097"/>
                  </a:lnTo>
                  <a:lnTo>
                    <a:pt x="1789010" y="0"/>
                  </a:lnTo>
                  <a:close/>
                </a:path>
              </a:pathLst>
            </a:custGeom>
            <a:solidFill>
              <a:srgbClr val="F7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169679" y="7635595"/>
              <a:ext cx="1897380" cy="299720"/>
            </a:xfrm>
            <a:custGeom>
              <a:avLst/>
              <a:gdLst/>
              <a:ahLst/>
              <a:cxnLst/>
              <a:rect l="l" t="t" r="r" b="b"/>
              <a:pathLst>
                <a:path w="1897379" h="299720">
                  <a:moveTo>
                    <a:pt x="1897011" y="0"/>
                  </a:moveTo>
                  <a:lnTo>
                    <a:pt x="0" y="0"/>
                  </a:lnTo>
                  <a:lnTo>
                    <a:pt x="0" y="299097"/>
                  </a:lnTo>
                  <a:lnTo>
                    <a:pt x="1897011" y="299097"/>
                  </a:lnTo>
                  <a:lnTo>
                    <a:pt x="1897011" y="0"/>
                  </a:lnTo>
                  <a:close/>
                </a:path>
              </a:pathLst>
            </a:custGeom>
            <a:solidFill>
              <a:srgbClr val="D31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7826710"/>
              <a:ext cx="11225530" cy="266700"/>
            </a:xfrm>
            <a:custGeom>
              <a:avLst/>
              <a:gdLst/>
              <a:ahLst/>
              <a:cxnLst/>
              <a:rect l="l" t="t" r="r" b="b"/>
              <a:pathLst>
                <a:path w="11225530" h="266700">
                  <a:moveTo>
                    <a:pt x="190500" y="0"/>
                  </a:moveTo>
                  <a:lnTo>
                    <a:pt x="0" y="0"/>
                  </a:lnTo>
                </a:path>
                <a:path w="11225530" h="266700">
                  <a:moveTo>
                    <a:pt x="11034903" y="0"/>
                  </a:moveTo>
                  <a:lnTo>
                    <a:pt x="11225403" y="0"/>
                  </a:lnTo>
                </a:path>
                <a:path w="11225530" h="266700">
                  <a:moveTo>
                    <a:pt x="266700" y="76200"/>
                  </a:moveTo>
                  <a:lnTo>
                    <a:pt x="266700" y="266700"/>
                  </a:lnTo>
                </a:path>
                <a:path w="11225530" h="266700">
                  <a:moveTo>
                    <a:pt x="10958703" y="76200"/>
                  </a:moveTo>
                  <a:lnTo>
                    <a:pt x="10958703" y="2667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7826710"/>
              <a:ext cx="11225530" cy="266700"/>
            </a:xfrm>
            <a:custGeom>
              <a:avLst/>
              <a:gdLst/>
              <a:ahLst/>
              <a:cxnLst/>
              <a:rect l="l" t="t" r="r" b="b"/>
              <a:pathLst>
                <a:path w="11225530" h="266700">
                  <a:moveTo>
                    <a:pt x="190500" y="0"/>
                  </a:moveTo>
                  <a:lnTo>
                    <a:pt x="0" y="0"/>
                  </a:lnTo>
                </a:path>
                <a:path w="11225530" h="266700">
                  <a:moveTo>
                    <a:pt x="11034903" y="0"/>
                  </a:moveTo>
                  <a:lnTo>
                    <a:pt x="11225403" y="0"/>
                  </a:lnTo>
                </a:path>
                <a:path w="11225530" h="266700">
                  <a:moveTo>
                    <a:pt x="266700" y="76200"/>
                  </a:moveTo>
                  <a:lnTo>
                    <a:pt x="266700" y="266700"/>
                  </a:lnTo>
                </a:path>
                <a:path w="11225530" h="266700">
                  <a:moveTo>
                    <a:pt x="10958703" y="76200"/>
                  </a:moveTo>
                  <a:lnTo>
                    <a:pt x="10958703" y="2667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41827" y="6845992"/>
            <a:ext cx="972868" cy="591200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10700" y="6742178"/>
            <a:ext cx="1302735" cy="628429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43694" y="7222174"/>
            <a:ext cx="1009802" cy="214718"/>
          </a:xfrm>
          <a:prstGeom prst="rect">
            <a:avLst/>
          </a:prstGeom>
        </p:spPr>
      </p:pic>
      <p:grpSp>
        <p:nvGrpSpPr>
          <p:cNvPr id="27" name="object 27"/>
          <p:cNvGrpSpPr/>
          <p:nvPr/>
        </p:nvGrpSpPr>
        <p:grpSpPr>
          <a:xfrm>
            <a:off x="7341715" y="6792407"/>
            <a:ext cx="414020" cy="374650"/>
            <a:chOff x="7341715" y="6792407"/>
            <a:chExt cx="414020" cy="374650"/>
          </a:xfrm>
        </p:grpSpPr>
        <p:sp>
          <p:nvSpPr>
            <p:cNvPr id="28" name="object 28"/>
            <p:cNvSpPr/>
            <p:nvPr/>
          </p:nvSpPr>
          <p:spPr>
            <a:xfrm>
              <a:off x="7422717" y="6792407"/>
              <a:ext cx="333375" cy="374650"/>
            </a:xfrm>
            <a:custGeom>
              <a:avLst/>
              <a:gdLst/>
              <a:ahLst/>
              <a:cxnLst/>
              <a:rect l="l" t="t" r="r" b="b"/>
              <a:pathLst>
                <a:path w="333375" h="374650">
                  <a:moveTo>
                    <a:pt x="25" y="260032"/>
                  </a:moveTo>
                  <a:lnTo>
                    <a:pt x="0" y="344093"/>
                  </a:lnTo>
                  <a:lnTo>
                    <a:pt x="37027" y="372541"/>
                  </a:lnTo>
                  <a:lnTo>
                    <a:pt x="52984" y="374649"/>
                  </a:lnTo>
                  <a:lnTo>
                    <a:pt x="125831" y="332574"/>
                  </a:lnTo>
                  <a:lnTo>
                    <a:pt x="25" y="260032"/>
                  </a:lnTo>
                  <a:close/>
                </a:path>
                <a:path w="333375" h="374650">
                  <a:moveTo>
                    <a:pt x="251739" y="114693"/>
                  </a:moveTo>
                  <a:lnTo>
                    <a:pt x="251739" y="259968"/>
                  </a:lnTo>
                  <a:lnTo>
                    <a:pt x="324523" y="217995"/>
                  </a:lnTo>
                  <a:lnTo>
                    <a:pt x="330717" y="203027"/>
                  </a:lnTo>
                  <a:lnTo>
                    <a:pt x="332765" y="187324"/>
                  </a:lnTo>
                  <a:lnTo>
                    <a:pt x="330717" y="171622"/>
                  </a:lnTo>
                  <a:lnTo>
                    <a:pt x="324573" y="156743"/>
                  </a:lnTo>
                  <a:lnTo>
                    <a:pt x="251739" y="114693"/>
                  </a:lnTo>
                  <a:close/>
                </a:path>
                <a:path w="333375" h="374650">
                  <a:moveTo>
                    <a:pt x="53098" y="0"/>
                  </a:moveTo>
                  <a:lnTo>
                    <a:pt x="9932" y="17804"/>
                  </a:lnTo>
                  <a:lnTo>
                    <a:pt x="25" y="114680"/>
                  </a:lnTo>
                  <a:lnTo>
                    <a:pt x="125882" y="42113"/>
                  </a:lnTo>
                  <a:lnTo>
                    <a:pt x="52997" y="88"/>
                  </a:lnTo>
                  <a:close/>
                </a:path>
              </a:pathLst>
            </a:custGeom>
            <a:solidFill>
              <a:srgbClr val="F0A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341715" y="6792410"/>
              <a:ext cx="405765" cy="374650"/>
            </a:xfrm>
            <a:custGeom>
              <a:avLst/>
              <a:gdLst/>
              <a:ahLst/>
              <a:cxnLst/>
              <a:rect l="l" t="t" r="r" b="b"/>
              <a:pathLst>
                <a:path w="405765" h="374650">
                  <a:moveTo>
                    <a:pt x="81025" y="30581"/>
                  </a:moveTo>
                  <a:lnTo>
                    <a:pt x="8191" y="156743"/>
                  </a:lnTo>
                  <a:lnTo>
                    <a:pt x="2047" y="171622"/>
                  </a:lnTo>
                  <a:lnTo>
                    <a:pt x="0" y="187325"/>
                  </a:lnTo>
                  <a:lnTo>
                    <a:pt x="2047" y="203027"/>
                  </a:lnTo>
                  <a:lnTo>
                    <a:pt x="8191" y="217906"/>
                  </a:lnTo>
                  <a:lnTo>
                    <a:pt x="81025" y="344055"/>
                  </a:lnTo>
                  <a:lnTo>
                    <a:pt x="81025" y="30581"/>
                  </a:lnTo>
                  <a:close/>
                </a:path>
                <a:path w="405765" h="374650">
                  <a:moveTo>
                    <a:pt x="405561" y="217970"/>
                  </a:moveTo>
                  <a:lnTo>
                    <a:pt x="133997" y="374561"/>
                  </a:lnTo>
                  <a:lnTo>
                    <a:pt x="279666" y="374650"/>
                  </a:lnTo>
                  <a:lnTo>
                    <a:pt x="295628" y="372534"/>
                  </a:lnTo>
                  <a:lnTo>
                    <a:pt x="310254" y="366463"/>
                  </a:lnTo>
                  <a:lnTo>
                    <a:pt x="322832" y="356845"/>
                  </a:lnTo>
                  <a:lnTo>
                    <a:pt x="332651" y="344093"/>
                  </a:lnTo>
                  <a:lnTo>
                    <a:pt x="405561" y="217970"/>
                  </a:lnTo>
                  <a:close/>
                </a:path>
                <a:path w="405765" h="374650">
                  <a:moveTo>
                    <a:pt x="279666" y="0"/>
                  </a:moveTo>
                  <a:lnTo>
                    <a:pt x="133997" y="76"/>
                  </a:lnTo>
                  <a:lnTo>
                    <a:pt x="405561" y="156667"/>
                  </a:lnTo>
                  <a:lnTo>
                    <a:pt x="332651" y="30556"/>
                  </a:lnTo>
                  <a:lnTo>
                    <a:pt x="322832" y="17796"/>
                  </a:lnTo>
                  <a:lnTo>
                    <a:pt x="310254" y="8177"/>
                  </a:lnTo>
                  <a:lnTo>
                    <a:pt x="295628" y="2108"/>
                  </a:lnTo>
                  <a:lnTo>
                    <a:pt x="279666" y="0"/>
                  </a:lnTo>
                  <a:close/>
                </a:path>
              </a:pathLst>
            </a:custGeom>
            <a:solidFill>
              <a:srgbClr val="F07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0" name="object 3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46845" y="6863154"/>
            <a:ext cx="1257300" cy="575525"/>
          </a:xfrm>
          <a:prstGeom prst="rect">
            <a:avLst/>
          </a:prstGeom>
        </p:spPr>
      </p:pic>
      <p:grpSp>
        <p:nvGrpSpPr>
          <p:cNvPr id="31" name="object 31"/>
          <p:cNvGrpSpPr/>
          <p:nvPr/>
        </p:nvGrpSpPr>
        <p:grpSpPr>
          <a:xfrm>
            <a:off x="0" y="5"/>
            <a:ext cx="11225530" cy="274955"/>
            <a:chOff x="0" y="5"/>
            <a:chExt cx="11225530" cy="274955"/>
          </a:xfrm>
        </p:grpSpPr>
        <p:sp>
          <p:nvSpPr>
            <p:cNvPr id="32" name="object 32"/>
            <p:cNvSpPr/>
            <p:nvPr/>
          </p:nvSpPr>
          <p:spPr>
            <a:xfrm>
              <a:off x="0" y="5"/>
              <a:ext cx="11225530" cy="266700"/>
            </a:xfrm>
            <a:custGeom>
              <a:avLst/>
              <a:gdLst/>
              <a:ahLst/>
              <a:cxnLst/>
              <a:rect l="l" t="t" r="r" b="b"/>
              <a:pathLst>
                <a:path w="11225530" h="266700">
                  <a:moveTo>
                    <a:pt x="190500" y="266700"/>
                  </a:moveTo>
                  <a:lnTo>
                    <a:pt x="0" y="266700"/>
                  </a:lnTo>
                </a:path>
                <a:path w="11225530" h="266700">
                  <a:moveTo>
                    <a:pt x="11034903" y="266700"/>
                  </a:moveTo>
                  <a:lnTo>
                    <a:pt x="11225403" y="266700"/>
                  </a:lnTo>
                </a:path>
                <a:path w="11225530" h="266700">
                  <a:moveTo>
                    <a:pt x="266700" y="190500"/>
                  </a:moveTo>
                  <a:lnTo>
                    <a:pt x="266700" y="0"/>
                  </a:lnTo>
                </a:path>
                <a:path w="11225530" h="266700">
                  <a:moveTo>
                    <a:pt x="10958703" y="190500"/>
                  </a:moveTo>
                  <a:lnTo>
                    <a:pt x="10958703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0" y="5"/>
              <a:ext cx="11225530" cy="266700"/>
            </a:xfrm>
            <a:custGeom>
              <a:avLst/>
              <a:gdLst/>
              <a:ahLst/>
              <a:cxnLst/>
              <a:rect l="l" t="t" r="r" b="b"/>
              <a:pathLst>
                <a:path w="11225530" h="266700">
                  <a:moveTo>
                    <a:pt x="190500" y="266700"/>
                  </a:moveTo>
                  <a:lnTo>
                    <a:pt x="0" y="266700"/>
                  </a:lnTo>
                </a:path>
                <a:path w="11225530" h="266700">
                  <a:moveTo>
                    <a:pt x="11034903" y="266700"/>
                  </a:moveTo>
                  <a:lnTo>
                    <a:pt x="11225403" y="266700"/>
                  </a:lnTo>
                </a:path>
                <a:path w="11225530" h="266700">
                  <a:moveTo>
                    <a:pt x="266700" y="190500"/>
                  </a:moveTo>
                  <a:lnTo>
                    <a:pt x="266700" y="0"/>
                  </a:lnTo>
                </a:path>
                <a:path w="11225530" h="266700">
                  <a:moveTo>
                    <a:pt x="10958703" y="190500"/>
                  </a:moveTo>
                  <a:lnTo>
                    <a:pt x="1095870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584489" y="6874750"/>
            <a:ext cx="3719829" cy="560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85"/>
              </a:lnSpc>
            </a:pPr>
            <a:r>
              <a:rPr sz="1800" b="1" dirty="0">
                <a:solidFill>
                  <a:srgbClr val="231F20"/>
                </a:solidFill>
                <a:latin typeface="Gill Sans MT"/>
                <a:cs typeface="Gill Sans MT"/>
              </a:rPr>
              <a:t>Coventry</a:t>
            </a:r>
            <a:r>
              <a:rPr sz="1800" b="1" spc="7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800" b="1" dirty="0">
                <a:solidFill>
                  <a:srgbClr val="231F20"/>
                </a:solidFill>
                <a:latin typeface="Gill Sans MT"/>
                <a:cs typeface="Gill Sans MT"/>
              </a:rPr>
              <a:t>Adult</a:t>
            </a:r>
            <a:r>
              <a:rPr sz="1800" b="1" spc="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800" b="1" dirty="0">
                <a:solidFill>
                  <a:srgbClr val="231F20"/>
                </a:solidFill>
                <a:latin typeface="Gill Sans MT"/>
                <a:cs typeface="Gill Sans MT"/>
              </a:rPr>
              <a:t>Education</a:t>
            </a:r>
            <a:r>
              <a:rPr sz="1800" b="1" spc="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800" b="1" spc="-10" dirty="0">
                <a:solidFill>
                  <a:srgbClr val="231F20"/>
                </a:solidFill>
                <a:latin typeface="Gill Sans MT"/>
                <a:cs typeface="Gill Sans MT"/>
              </a:rPr>
              <a:t>Service</a:t>
            </a:r>
            <a:endParaRPr sz="18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231F20"/>
                </a:solidFill>
                <a:latin typeface="Gill Sans MT"/>
                <a:cs typeface="Gill Sans MT"/>
              </a:rPr>
              <a:t>promotes</a:t>
            </a:r>
            <a:r>
              <a:rPr sz="1800" b="1" spc="-1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800" b="1" dirty="0">
                <a:solidFill>
                  <a:srgbClr val="231F20"/>
                </a:solidFill>
                <a:latin typeface="Gill Sans MT"/>
                <a:cs typeface="Gill Sans MT"/>
              </a:rPr>
              <a:t>British</a:t>
            </a:r>
            <a:r>
              <a:rPr sz="1800" b="1" spc="-1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800" b="1" spc="40" dirty="0">
                <a:solidFill>
                  <a:srgbClr val="231F20"/>
                </a:solidFill>
                <a:latin typeface="Gill Sans MT"/>
                <a:cs typeface="Gill Sans MT"/>
              </a:rPr>
              <a:t>values</a:t>
            </a:r>
            <a:endParaRPr sz="1800">
              <a:latin typeface="Gill Sans MT"/>
              <a:cs typeface="Gill Sans MT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7BA429C-740F-B746-8028-6DAE8A6AD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833" y="6779602"/>
            <a:ext cx="7112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3704" y="1474815"/>
            <a:ext cx="9603105" cy="4842510"/>
          </a:xfrm>
          <a:custGeom>
            <a:avLst/>
            <a:gdLst/>
            <a:ahLst/>
            <a:cxnLst/>
            <a:rect l="l" t="t" r="r" b="b"/>
            <a:pathLst>
              <a:path w="9603105" h="4842509">
                <a:moveTo>
                  <a:pt x="9602978" y="0"/>
                </a:moveTo>
                <a:lnTo>
                  <a:pt x="0" y="0"/>
                </a:lnTo>
                <a:lnTo>
                  <a:pt x="0" y="4842002"/>
                </a:lnTo>
                <a:lnTo>
                  <a:pt x="9602978" y="4842002"/>
                </a:lnTo>
                <a:lnTo>
                  <a:pt x="9602978" y="0"/>
                </a:lnTo>
                <a:close/>
              </a:path>
            </a:pathLst>
          </a:custGeom>
          <a:solidFill>
            <a:srgbClr val="0079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23681" y="886256"/>
            <a:ext cx="8701495" cy="58221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3011805">
              <a:spcBef>
                <a:spcPts val="100"/>
              </a:spcBef>
            </a:pPr>
            <a:r>
              <a:rPr lang="en-US" spc="-195" dirty="0"/>
              <a:t>Additional Learning S</a:t>
            </a:r>
            <a:r>
              <a:rPr lang="en-US" spc="-85" dirty="0"/>
              <a:t>upport</a:t>
            </a:r>
            <a:endParaRPr spc="-85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3704" y="6674510"/>
            <a:ext cx="1346263" cy="81814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7635608"/>
            <a:ext cx="11225530" cy="458470"/>
            <a:chOff x="0" y="7635608"/>
            <a:chExt cx="11225530" cy="458470"/>
          </a:xfrm>
        </p:grpSpPr>
        <p:sp>
          <p:nvSpPr>
            <p:cNvPr id="6" name="object 6"/>
            <p:cNvSpPr/>
            <p:nvPr/>
          </p:nvSpPr>
          <p:spPr>
            <a:xfrm>
              <a:off x="158711" y="7635608"/>
              <a:ext cx="1855470" cy="299085"/>
            </a:xfrm>
            <a:custGeom>
              <a:avLst/>
              <a:gdLst/>
              <a:ahLst/>
              <a:cxnLst/>
              <a:rect l="l" t="t" r="r" b="b"/>
              <a:pathLst>
                <a:path w="1855470" h="299084">
                  <a:moveTo>
                    <a:pt x="1854962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854962" y="299085"/>
                  </a:lnTo>
                  <a:lnTo>
                    <a:pt x="1854962" y="0"/>
                  </a:lnTo>
                  <a:close/>
                </a:path>
              </a:pathLst>
            </a:custGeom>
            <a:solidFill>
              <a:srgbClr val="00B3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13623" y="7635608"/>
              <a:ext cx="1789430" cy="299085"/>
            </a:xfrm>
            <a:custGeom>
              <a:avLst/>
              <a:gdLst/>
              <a:ahLst/>
              <a:cxnLst/>
              <a:rect l="l" t="t" r="r" b="b"/>
              <a:pathLst>
                <a:path w="1789429" h="299084">
                  <a:moveTo>
                    <a:pt x="1789049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789049" y="299085"/>
                  </a:lnTo>
                  <a:lnTo>
                    <a:pt x="1789049" y="0"/>
                  </a:lnTo>
                  <a:close/>
                </a:path>
              </a:pathLst>
            </a:custGeom>
            <a:solidFill>
              <a:srgbClr val="E72E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02646" y="7635608"/>
              <a:ext cx="1789430" cy="299085"/>
            </a:xfrm>
            <a:custGeom>
              <a:avLst/>
              <a:gdLst/>
              <a:ahLst/>
              <a:cxnLst/>
              <a:rect l="l" t="t" r="r" b="b"/>
              <a:pathLst>
                <a:path w="1789429" h="299084">
                  <a:moveTo>
                    <a:pt x="1789049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789049" y="299085"/>
                  </a:lnTo>
                  <a:lnTo>
                    <a:pt x="1789049" y="0"/>
                  </a:lnTo>
                  <a:close/>
                </a:path>
              </a:pathLst>
            </a:custGeom>
            <a:solidFill>
              <a:srgbClr val="FCE8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91657" y="7635608"/>
              <a:ext cx="1789430" cy="299085"/>
            </a:xfrm>
            <a:custGeom>
              <a:avLst/>
              <a:gdLst/>
              <a:ahLst/>
              <a:cxnLst/>
              <a:rect l="l" t="t" r="r" b="b"/>
              <a:pathLst>
                <a:path w="1789429" h="299084">
                  <a:moveTo>
                    <a:pt x="1789049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789049" y="299085"/>
                  </a:lnTo>
                  <a:lnTo>
                    <a:pt x="1789049" y="0"/>
                  </a:lnTo>
                  <a:close/>
                </a:path>
              </a:pathLst>
            </a:custGeom>
            <a:solidFill>
              <a:srgbClr val="682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380668" y="7635608"/>
              <a:ext cx="1789430" cy="299085"/>
            </a:xfrm>
            <a:custGeom>
              <a:avLst/>
              <a:gdLst/>
              <a:ahLst/>
              <a:cxnLst/>
              <a:rect l="l" t="t" r="r" b="b"/>
              <a:pathLst>
                <a:path w="1789429" h="299084">
                  <a:moveTo>
                    <a:pt x="1789049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789049" y="299085"/>
                  </a:lnTo>
                  <a:lnTo>
                    <a:pt x="1789049" y="0"/>
                  </a:lnTo>
                  <a:close/>
                </a:path>
              </a:pathLst>
            </a:custGeom>
            <a:solidFill>
              <a:srgbClr val="F7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169679" y="7635608"/>
              <a:ext cx="1897380" cy="299085"/>
            </a:xfrm>
            <a:custGeom>
              <a:avLst/>
              <a:gdLst/>
              <a:ahLst/>
              <a:cxnLst/>
              <a:rect l="l" t="t" r="r" b="b"/>
              <a:pathLst>
                <a:path w="1897379" h="299084">
                  <a:moveTo>
                    <a:pt x="1896999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896999" y="299085"/>
                  </a:lnTo>
                  <a:lnTo>
                    <a:pt x="1896999" y="0"/>
                  </a:lnTo>
                  <a:close/>
                </a:path>
              </a:pathLst>
            </a:custGeom>
            <a:solidFill>
              <a:srgbClr val="D31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7826756"/>
              <a:ext cx="11225530" cy="266700"/>
            </a:xfrm>
            <a:custGeom>
              <a:avLst/>
              <a:gdLst/>
              <a:ahLst/>
              <a:cxnLst/>
              <a:rect l="l" t="t" r="r" b="b"/>
              <a:pathLst>
                <a:path w="11225530" h="266700">
                  <a:moveTo>
                    <a:pt x="190500" y="0"/>
                  </a:moveTo>
                  <a:lnTo>
                    <a:pt x="0" y="0"/>
                  </a:lnTo>
                </a:path>
                <a:path w="11225530" h="266700">
                  <a:moveTo>
                    <a:pt x="11034903" y="0"/>
                  </a:moveTo>
                  <a:lnTo>
                    <a:pt x="11225403" y="0"/>
                  </a:lnTo>
                </a:path>
                <a:path w="11225530" h="266700">
                  <a:moveTo>
                    <a:pt x="266700" y="76200"/>
                  </a:moveTo>
                  <a:lnTo>
                    <a:pt x="266700" y="266700"/>
                  </a:lnTo>
                </a:path>
                <a:path w="11225530" h="266700">
                  <a:moveTo>
                    <a:pt x="10958703" y="76200"/>
                  </a:moveTo>
                  <a:lnTo>
                    <a:pt x="10958703" y="2667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7826756"/>
              <a:ext cx="11225530" cy="266700"/>
            </a:xfrm>
            <a:custGeom>
              <a:avLst/>
              <a:gdLst/>
              <a:ahLst/>
              <a:cxnLst/>
              <a:rect l="l" t="t" r="r" b="b"/>
              <a:pathLst>
                <a:path w="11225530" h="266700">
                  <a:moveTo>
                    <a:pt x="190500" y="0"/>
                  </a:moveTo>
                  <a:lnTo>
                    <a:pt x="0" y="0"/>
                  </a:lnTo>
                </a:path>
                <a:path w="11225530" h="266700">
                  <a:moveTo>
                    <a:pt x="11034903" y="0"/>
                  </a:moveTo>
                  <a:lnTo>
                    <a:pt x="11225403" y="0"/>
                  </a:lnTo>
                </a:path>
                <a:path w="11225530" h="266700">
                  <a:moveTo>
                    <a:pt x="266700" y="76200"/>
                  </a:moveTo>
                  <a:lnTo>
                    <a:pt x="266700" y="266700"/>
                  </a:lnTo>
                </a:path>
                <a:path w="11225530" h="266700">
                  <a:moveTo>
                    <a:pt x="10958703" y="76200"/>
                  </a:moveTo>
                  <a:lnTo>
                    <a:pt x="10958703" y="2667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0" y="2667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034903" y="2667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6700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958703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028097" y="6812622"/>
            <a:ext cx="636968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0169AF"/>
                </a:solidFill>
                <a:latin typeface="Trebuchet MS"/>
                <a:cs typeface="Trebuchet MS"/>
              </a:rPr>
              <a:t>If</a:t>
            </a:r>
            <a:r>
              <a:rPr sz="1700" b="1" spc="-85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35" dirty="0">
                <a:solidFill>
                  <a:srgbClr val="0169AF"/>
                </a:solidFill>
                <a:latin typeface="Trebuchet MS"/>
                <a:cs typeface="Trebuchet MS"/>
              </a:rPr>
              <a:t>you</a:t>
            </a:r>
            <a:r>
              <a:rPr sz="1700" b="1" spc="-7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40" dirty="0">
                <a:solidFill>
                  <a:srgbClr val="0169AF"/>
                </a:solidFill>
                <a:latin typeface="Trebuchet MS"/>
                <a:cs typeface="Trebuchet MS"/>
              </a:rPr>
              <a:t>have</a:t>
            </a:r>
            <a:r>
              <a:rPr sz="1700" b="1" spc="-65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0169AF"/>
                </a:solidFill>
                <a:latin typeface="Trebuchet MS"/>
                <a:cs typeface="Trebuchet MS"/>
              </a:rPr>
              <a:t>any</a:t>
            </a:r>
            <a:r>
              <a:rPr sz="1700" b="1" spc="-7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35" dirty="0">
                <a:solidFill>
                  <a:srgbClr val="0169AF"/>
                </a:solidFill>
                <a:latin typeface="Trebuchet MS"/>
                <a:cs typeface="Trebuchet MS"/>
              </a:rPr>
              <a:t>questions</a:t>
            </a:r>
            <a:r>
              <a:rPr sz="1700" b="1" spc="-7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75" dirty="0">
                <a:solidFill>
                  <a:srgbClr val="0169AF"/>
                </a:solidFill>
                <a:latin typeface="Trebuchet MS"/>
                <a:cs typeface="Trebuchet MS"/>
              </a:rPr>
              <a:t>or</a:t>
            </a:r>
            <a:r>
              <a:rPr sz="1700" b="1" spc="-6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80" dirty="0">
                <a:solidFill>
                  <a:srgbClr val="0169AF"/>
                </a:solidFill>
                <a:latin typeface="Trebuchet MS"/>
                <a:cs typeface="Trebuchet MS"/>
              </a:rPr>
              <a:t>concerns</a:t>
            </a:r>
            <a:r>
              <a:rPr sz="1700" b="1" spc="-6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85" dirty="0">
                <a:solidFill>
                  <a:srgbClr val="0169AF"/>
                </a:solidFill>
                <a:latin typeface="Trebuchet MS"/>
                <a:cs typeface="Trebuchet MS"/>
              </a:rPr>
              <a:t>–</a:t>
            </a:r>
            <a:r>
              <a:rPr sz="1700" b="1" spc="-65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30" dirty="0">
                <a:solidFill>
                  <a:srgbClr val="0169AF"/>
                </a:solidFill>
                <a:latin typeface="Trebuchet MS"/>
                <a:cs typeface="Trebuchet MS"/>
              </a:rPr>
              <a:t>please</a:t>
            </a:r>
            <a:r>
              <a:rPr sz="1700" b="1" spc="-7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20" dirty="0">
                <a:solidFill>
                  <a:srgbClr val="0169AF"/>
                </a:solidFill>
                <a:latin typeface="Trebuchet MS"/>
                <a:cs typeface="Trebuchet MS"/>
              </a:rPr>
              <a:t>speak</a:t>
            </a:r>
            <a:r>
              <a:rPr sz="1700" b="1" spc="-65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35" dirty="0">
                <a:solidFill>
                  <a:srgbClr val="0169AF"/>
                </a:solidFill>
                <a:latin typeface="Trebuchet MS"/>
                <a:cs typeface="Trebuchet MS"/>
              </a:rPr>
              <a:t>to</a:t>
            </a:r>
            <a:r>
              <a:rPr sz="1700" b="1" spc="-7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60" dirty="0">
                <a:solidFill>
                  <a:srgbClr val="0169AF"/>
                </a:solidFill>
                <a:latin typeface="Trebuchet MS"/>
                <a:cs typeface="Trebuchet MS"/>
              </a:rPr>
              <a:t>your</a:t>
            </a:r>
            <a:r>
              <a:rPr sz="1700" b="1" spc="-65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0169AF"/>
                </a:solidFill>
                <a:latin typeface="Trebuchet MS"/>
                <a:cs typeface="Trebuchet MS"/>
              </a:rPr>
              <a:t>tutor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097485" y="7354176"/>
            <a:ext cx="4248150" cy="28212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>
              <a:lnSpc>
                <a:spcPts val="2210"/>
              </a:lnSpc>
            </a:pPr>
            <a:r>
              <a:rPr lang="en-US" sz="1900" b="1" spc="-50" dirty="0">
                <a:solidFill>
                  <a:srgbClr val="0077C1"/>
                </a:solidFill>
                <a:latin typeface="Trebuchet MS"/>
                <a:cs typeface="Trebuchet MS"/>
                <a:hlinkClick r:id="rId3"/>
              </a:rPr>
              <a:t>www</a:t>
            </a:r>
            <a:r>
              <a:rPr sz="1900" b="1" spc="-50" dirty="0">
                <a:solidFill>
                  <a:srgbClr val="0077C1"/>
                </a:solidFill>
                <a:latin typeface="Trebuchet MS"/>
                <a:cs typeface="Trebuchet MS"/>
                <a:hlinkClick r:id="rId3"/>
              </a:rPr>
              <a:t>.</a:t>
            </a:r>
            <a:r>
              <a:rPr lang="en-US" sz="1900" b="1" spc="-50" dirty="0">
                <a:solidFill>
                  <a:srgbClr val="0077C1"/>
                </a:solidFill>
                <a:latin typeface="Trebuchet MS"/>
                <a:cs typeface="Trebuchet MS"/>
                <a:hlinkClick r:id="rId3"/>
              </a:rPr>
              <a:t>coventry</a:t>
            </a:r>
            <a:r>
              <a:rPr sz="1900" b="1" spc="-50" dirty="0">
                <a:solidFill>
                  <a:srgbClr val="0077C1"/>
                </a:solidFill>
                <a:latin typeface="Trebuchet MS"/>
                <a:cs typeface="Trebuchet MS"/>
                <a:hlinkClick r:id="rId3"/>
              </a:rPr>
              <a:t>.gov.uk/</a:t>
            </a:r>
            <a:r>
              <a:rPr lang="en-US" sz="1900" b="1" spc="-50" dirty="0">
                <a:solidFill>
                  <a:srgbClr val="0077C1"/>
                </a:solidFill>
                <a:latin typeface="Trebuchet MS"/>
                <a:cs typeface="Trebuchet MS"/>
                <a:hlinkClick r:id="rId3"/>
              </a:rPr>
              <a:t>adulted</a:t>
            </a:r>
            <a:r>
              <a:rPr lang="en-US" sz="1900" b="1" spc="-50" dirty="0">
                <a:solidFill>
                  <a:srgbClr val="0077C1"/>
                </a:solidFill>
                <a:latin typeface="Trebuchet MS"/>
                <a:cs typeface="Trebuchet MS"/>
              </a:rPr>
              <a:t> </a:t>
            </a:r>
            <a:endParaRPr sz="1900" dirty="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27467" y="1929790"/>
            <a:ext cx="414083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solidFill>
                  <a:srgbClr val="FFFFFF"/>
                </a:solidFill>
                <a:latin typeface="Trebuchet MS"/>
                <a:cs typeface="Trebuchet MS"/>
              </a:rPr>
              <a:t>Do</a:t>
            </a:r>
            <a:r>
              <a:rPr sz="2200" b="1" spc="-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-35" dirty="0">
                <a:solidFill>
                  <a:srgbClr val="FFFFFF"/>
                </a:solidFill>
                <a:latin typeface="Trebuchet MS"/>
                <a:cs typeface="Trebuchet MS"/>
              </a:rPr>
              <a:t>you</a:t>
            </a:r>
            <a:r>
              <a:rPr sz="2200" b="1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-45" dirty="0">
                <a:solidFill>
                  <a:srgbClr val="FFFFFF"/>
                </a:solidFill>
                <a:latin typeface="Trebuchet MS"/>
                <a:cs typeface="Trebuchet MS"/>
              </a:rPr>
              <a:t>need</a:t>
            </a:r>
            <a:r>
              <a:rPr sz="22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-90" dirty="0">
                <a:solidFill>
                  <a:srgbClr val="FFFFFF"/>
                </a:solidFill>
                <a:latin typeface="Trebuchet MS"/>
                <a:cs typeface="Trebuchet MS"/>
              </a:rPr>
              <a:t>extra</a:t>
            </a:r>
            <a:r>
              <a:rPr sz="2200" b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-30" dirty="0">
                <a:solidFill>
                  <a:srgbClr val="FFFFFF"/>
                </a:solidFill>
                <a:latin typeface="Trebuchet MS"/>
                <a:cs typeface="Trebuchet MS"/>
              </a:rPr>
              <a:t>help</a:t>
            </a:r>
            <a:r>
              <a:rPr sz="22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sz="22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Trebuchet MS"/>
                <a:cs typeface="Trebuchet MS"/>
              </a:rPr>
              <a:t>your </a:t>
            </a:r>
            <a:r>
              <a:rPr sz="2200" b="1" spc="-100" dirty="0">
                <a:solidFill>
                  <a:srgbClr val="FFFFFF"/>
                </a:solidFill>
                <a:latin typeface="Trebuchet MS"/>
                <a:cs typeface="Trebuchet MS"/>
              </a:rPr>
              <a:t>course</a:t>
            </a:r>
            <a:r>
              <a:rPr sz="2200" b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Trebuchet MS"/>
                <a:cs typeface="Trebuchet MS"/>
              </a:rPr>
              <a:t>with</a:t>
            </a:r>
            <a:r>
              <a:rPr sz="2200" b="1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-35" dirty="0">
                <a:solidFill>
                  <a:srgbClr val="FFFFFF"/>
                </a:solidFill>
                <a:latin typeface="Trebuchet MS"/>
                <a:cs typeface="Trebuchet MS"/>
              </a:rPr>
              <a:t>maths,</a:t>
            </a:r>
            <a:r>
              <a:rPr sz="2200" b="1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Trebuchet MS"/>
                <a:cs typeface="Trebuchet MS"/>
              </a:rPr>
              <a:t>spelling, </a:t>
            </a:r>
            <a:r>
              <a:rPr sz="2200" b="1" spc="-40" dirty="0">
                <a:solidFill>
                  <a:srgbClr val="FFFFFF"/>
                </a:solidFill>
                <a:latin typeface="Trebuchet MS"/>
                <a:cs typeface="Trebuchet MS"/>
              </a:rPr>
              <a:t>reading,</a:t>
            </a:r>
            <a:r>
              <a:rPr sz="22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Trebuchet MS"/>
                <a:cs typeface="Trebuchet MS"/>
              </a:rPr>
              <a:t>writing</a:t>
            </a:r>
            <a:r>
              <a:rPr sz="22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-90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2200" b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rebuchet MS"/>
                <a:cs typeface="Trebuchet MS"/>
              </a:rPr>
              <a:t>taking</a:t>
            </a:r>
            <a:r>
              <a:rPr sz="2200" b="1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-35" dirty="0">
                <a:solidFill>
                  <a:srgbClr val="FFFFFF"/>
                </a:solidFill>
                <a:latin typeface="Trebuchet MS"/>
                <a:cs typeface="Trebuchet MS"/>
              </a:rPr>
              <a:t>notes?</a:t>
            </a:r>
            <a:endParaRPr sz="2200" dirty="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27455" y="3154238"/>
            <a:ext cx="4240530" cy="2723631"/>
          </a:xfrm>
          <a:prstGeom prst="rect">
            <a:avLst/>
          </a:prstGeom>
        </p:spPr>
        <p:txBody>
          <a:bodyPr vert="horz" wrap="square" lIns="0" tIns="30480" rIns="0" bIns="0" rtlCol="0" anchor="t">
            <a:spAutoFit/>
          </a:bodyPr>
          <a:lstStyle/>
          <a:p>
            <a:pPr marL="12700" marR="591185">
              <a:lnSpc>
                <a:spcPts val="1700"/>
              </a:lnSpc>
              <a:spcBef>
                <a:spcPts val="240"/>
              </a:spcBef>
            </a:pPr>
            <a:r>
              <a:rPr sz="1400" b="1" dirty="0">
                <a:solidFill>
                  <a:srgbClr val="FFFFFF"/>
                </a:solidFill>
                <a:latin typeface="Lucida Sans"/>
                <a:cs typeface="Trebuchet MS"/>
              </a:rPr>
              <a:t>If</a:t>
            </a:r>
            <a:r>
              <a:rPr sz="1400" b="1" spc="-60" dirty="0">
                <a:solidFill>
                  <a:srgbClr val="FFFFFF"/>
                </a:solidFill>
                <a:latin typeface="Lucida Sans"/>
                <a:cs typeface="Trebuchet MS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Lucida Sans"/>
                <a:cs typeface="Trebuchet MS"/>
              </a:rPr>
              <a:t>you</a:t>
            </a:r>
            <a:r>
              <a:rPr sz="1400" b="1" spc="-55" dirty="0">
                <a:solidFill>
                  <a:srgbClr val="FFFFFF"/>
                </a:solidFill>
                <a:latin typeface="Lucida Sans"/>
                <a:cs typeface="Trebuchet MS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Lucida Sans"/>
                <a:cs typeface="Trebuchet MS"/>
              </a:rPr>
              <a:t>have</a:t>
            </a:r>
            <a:r>
              <a:rPr sz="1400" b="1" spc="-55" dirty="0">
                <a:solidFill>
                  <a:srgbClr val="FFFFFF"/>
                </a:solidFill>
                <a:latin typeface="Lucida Sans"/>
                <a:cs typeface="Trebuchet M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Lucida Sans"/>
                <a:cs typeface="Trebuchet MS"/>
              </a:rPr>
              <a:t>a</a:t>
            </a:r>
            <a:r>
              <a:rPr sz="1400" b="1" spc="-55" dirty="0">
                <a:solidFill>
                  <a:srgbClr val="FFFFFF"/>
                </a:solidFill>
                <a:latin typeface="Lucida Sans"/>
                <a:cs typeface="Trebuchet MS"/>
              </a:rPr>
              <a:t> </a:t>
            </a:r>
            <a:r>
              <a:rPr sz="1400" b="1" spc="-45" dirty="0">
                <a:solidFill>
                  <a:srgbClr val="FFFFFF"/>
                </a:solidFill>
                <a:latin typeface="Lucida Sans"/>
                <a:cs typeface="Trebuchet MS"/>
              </a:rPr>
              <a:t>disability,</a:t>
            </a:r>
            <a:r>
              <a:rPr sz="1400" b="1" spc="-55" dirty="0">
                <a:solidFill>
                  <a:srgbClr val="FFFFFF"/>
                </a:solidFill>
                <a:latin typeface="Lucida Sans"/>
                <a:cs typeface="Trebuchet MS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Lucida Sans"/>
                <a:cs typeface="Trebuchet MS"/>
              </a:rPr>
              <a:t>learning</a:t>
            </a:r>
            <a:r>
              <a:rPr sz="1400" b="1" spc="-55" dirty="0">
                <a:solidFill>
                  <a:srgbClr val="FFFFFF"/>
                </a:solidFill>
                <a:latin typeface="Lucida Sans"/>
                <a:cs typeface="Trebuchet MS"/>
              </a:rPr>
              <a:t> </a:t>
            </a:r>
            <a:r>
              <a:rPr sz="1400" b="1" spc="-30" dirty="0">
                <a:solidFill>
                  <a:srgbClr val="FFFFFF"/>
                </a:solidFill>
                <a:latin typeface="Lucida Sans"/>
                <a:cs typeface="Trebuchet MS"/>
              </a:rPr>
              <a:t>difficulty, </a:t>
            </a:r>
            <a:r>
              <a:rPr sz="1400" b="1" spc="-20" dirty="0">
                <a:solidFill>
                  <a:srgbClr val="FFFFFF"/>
                </a:solidFill>
                <a:latin typeface="Lucida Sans"/>
                <a:cs typeface="Trebuchet MS"/>
              </a:rPr>
              <a:t>hearing</a:t>
            </a:r>
            <a:r>
              <a:rPr sz="1400" b="1" spc="-90" dirty="0">
                <a:solidFill>
                  <a:srgbClr val="FFFFFF"/>
                </a:solidFill>
                <a:latin typeface="Lucida Sans"/>
                <a:cs typeface="Trebuchet MS"/>
              </a:rPr>
              <a:t> </a:t>
            </a:r>
            <a:r>
              <a:rPr sz="1400" b="1" spc="-60" dirty="0">
                <a:solidFill>
                  <a:srgbClr val="FFFFFF"/>
                </a:solidFill>
                <a:latin typeface="Lucida Sans"/>
                <a:cs typeface="Trebuchet MS"/>
              </a:rPr>
              <a:t>or</a:t>
            </a:r>
            <a:r>
              <a:rPr sz="1400" b="1" spc="-55" dirty="0">
                <a:solidFill>
                  <a:srgbClr val="FFFFFF"/>
                </a:solidFill>
                <a:latin typeface="Lucida Sans"/>
                <a:cs typeface="Trebuchet M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Lucida Sans"/>
                <a:cs typeface="Trebuchet MS"/>
              </a:rPr>
              <a:t>sight</a:t>
            </a:r>
            <a:r>
              <a:rPr sz="1400" b="1" spc="-70" dirty="0">
                <a:solidFill>
                  <a:srgbClr val="FFFFFF"/>
                </a:solidFill>
                <a:latin typeface="Lucida Sans"/>
                <a:cs typeface="Trebuchet MS"/>
              </a:rPr>
              <a:t> </a:t>
            </a:r>
            <a:r>
              <a:rPr sz="1400" b="1" spc="-30" dirty="0">
                <a:solidFill>
                  <a:srgbClr val="FFFFFF"/>
                </a:solidFill>
                <a:latin typeface="Lucida Sans"/>
                <a:cs typeface="Trebuchet MS"/>
              </a:rPr>
              <a:t>impairment,</a:t>
            </a:r>
            <a:r>
              <a:rPr sz="1400" b="1" spc="-70" dirty="0">
                <a:solidFill>
                  <a:srgbClr val="FFFFFF"/>
                </a:solidFill>
                <a:latin typeface="Lucida Sans"/>
                <a:cs typeface="Trebuchet M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Lucida Sans"/>
                <a:cs typeface="Trebuchet MS"/>
              </a:rPr>
              <a:t>do</a:t>
            </a:r>
            <a:r>
              <a:rPr sz="1400" b="1" spc="-70" dirty="0">
                <a:solidFill>
                  <a:srgbClr val="FFFFFF"/>
                </a:solidFill>
                <a:latin typeface="Lucida Sans"/>
                <a:cs typeface="Trebuchet MS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Lucida Sans"/>
                <a:cs typeface="Trebuchet MS"/>
              </a:rPr>
              <a:t>you</a:t>
            </a:r>
            <a:r>
              <a:rPr sz="1400" b="1" spc="-70" dirty="0">
                <a:solidFill>
                  <a:srgbClr val="FFFFFF"/>
                </a:solidFill>
                <a:latin typeface="Lucida Sans"/>
                <a:cs typeface="Trebuchet MS"/>
              </a:rPr>
              <a:t> </a:t>
            </a:r>
            <a:r>
              <a:rPr sz="1400" b="1" spc="-40" dirty="0">
                <a:solidFill>
                  <a:srgbClr val="FFFFFF"/>
                </a:solidFill>
                <a:latin typeface="Lucida Sans"/>
                <a:cs typeface="Trebuchet MS"/>
              </a:rPr>
              <a:t>need:</a:t>
            </a:r>
            <a:endParaRPr sz="1400">
              <a:latin typeface="Lucida Sans"/>
              <a:cs typeface="Trebuchet MS"/>
            </a:endParaRPr>
          </a:p>
          <a:p>
            <a:pPr marL="241300" indent="-229235">
              <a:lnSpc>
                <a:spcPct val="100000"/>
              </a:lnSpc>
              <a:spcBef>
                <a:spcPts val="1375"/>
              </a:spcBef>
              <a:buChar char="•"/>
              <a:tabLst>
                <a:tab pos="241300" algn="l"/>
                <a:tab pos="241935" algn="l"/>
              </a:tabLst>
            </a:pPr>
            <a:r>
              <a:rPr sz="1400" spc="-100" dirty="0">
                <a:solidFill>
                  <a:srgbClr val="FFFFFF"/>
                </a:solidFill>
                <a:latin typeface="Lucida Sans"/>
                <a:cs typeface="Lucida Sans"/>
              </a:rPr>
              <a:t>individual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ucida Sans"/>
                <a:cs typeface="Lucida Sans"/>
              </a:rPr>
              <a:t>help?</a:t>
            </a:r>
            <a:endParaRPr sz="1400" dirty="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Lucida Sans"/>
              <a:buChar char="•"/>
            </a:pPr>
            <a:endParaRPr sz="1400" dirty="0">
              <a:latin typeface="Lucida Sans"/>
              <a:cs typeface="Lucida Sans"/>
            </a:endParaRPr>
          </a:p>
          <a:p>
            <a:pPr marL="241300" indent="-229235">
              <a:lnSpc>
                <a:spcPct val="100000"/>
              </a:lnSpc>
              <a:buChar char="•"/>
              <a:tabLst>
                <a:tab pos="241300" algn="l"/>
                <a:tab pos="241935" algn="l"/>
              </a:tabLst>
            </a:pPr>
            <a:r>
              <a:rPr sz="1400" spc="-100" dirty="0">
                <a:solidFill>
                  <a:srgbClr val="FFFFFF"/>
                </a:solidFill>
                <a:latin typeface="Lucida Sans"/>
                <a:cs typeface="Lucida Sans"/>
              </a:rPr>
              <a:t>different</a:t>
            </a:r>
            <a:r>
              <a:rPr sz="1400" spc="-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10" dirty="0">
                <a:solidFill>
                  <a:srgbClr val="FFFFFF"/>
                </a:solidFill>
                <a:latin typeface="Lucida Sans"/>
                <a:cs typeface="Lucida Sans"/>
              </a:rPr>
              <a:t>teaching</a:t>
            </a:r>
            <a:r>
              <a:rPr sz="1400" spc="-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ucida Sans"/>
                <a:cs typeface="Lucida Sans"/>
              </a:rPr>
              <a:t>materials?</a:t>
            </a:r>
            <a:endParaRPr sz="1400" dirty="0">
              <a:latin typeface="Lucida Sans"/>
              <a:cs typeface="Lucida Sans"/>
            </a:endParaRPr>
          </a:p>
          <a:p>
            <a:pPr marL="241300" indent="-229235">
              <a:lnSpc>
                <a:spcPct val="100000"/>
              </a:lnSpc>
              <a:spcBef>
                <a:spcPts val="1440"/>
              </a:spcBef>
              <a:buChar char="•"/>
              <a:tabLst>
                <a:tab pos="241300" algn="l"/>
                <a:tab pos="241935" algn="l"/>
              </a:tabLst>
            </a:pPr>
            <a:r>
              <a:rPr sz="1400" spc="-105" dirty="0">
                <a:solidFill>
                  <a:srgbClr val="FFFFFF"/>
                </a:solidFill>
                <a:latin typeface="Lucida Sans"/>
                <a:cs typeface="Lucida Sans"/>
              </a:rPr>
              <a:t>learning</a:t>
            </a:r>
            <a:r>
              <a:rPr sz="1400" spc="-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ucida Sans"/>
                <a:cs typeface="Lucida Sans"/>
              </a:rPr>
              <a:t>aids?</a:t>
            </a:r>
            <a:endParaRPr sz="1400" dirty="0">
              <a:latin typeface="Lucida Sans"/>
              <a:cs typeface="Lucida Sans"/>
            </a:endParaRPr>
          </a:p>
          <a:p>
            <a:pPr marL="12700" marR="5080" indent="-635">
              <a:lnSpc>
                <a:spcPct val="101200"/>
              </a:lnSpc>
              <a:spcBef>
                <a:spcPts val="1415"/>
              </a:spcBef>
            </a:pPr>
            <a:r>
              <a:rPr sz="1400" spc="-105" dirty="0">
                <a:solidFill>
                  <a:srgbClr val="FFFFFF"/>
                </a:solidFill>
                <a:latin typeface="Lucida Sans"/>
                <a:cs typeface="Lucida Sans"/>
              </a:rPr>
              <a:t>Different</a:t>
            </a:r>
            <a:r>
              <a:rPr sz="1400" spc="-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40" dirty="0">
                <a:solidFill>
                  <a:srgbClr val="FFFFFF"/>
                </a:solidFill>
                <a:latin typeface="Lucida Sans"/>
                <a:cs typeface="Lucida Sans"/>
              </a:rPr>
              <a:t>kinds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14" dirty="0">
                <a:solidFill>
                  <a:srgbClr val="FFFFFF"/>
                </a:solidFill>
                <a:latin typeface="Lucida Sans"/>
                <a:cs typeface="Lucida Sans"/>
              </a:rPr>
              <a:t>of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40" dirty="0">
                <a:solidFill>
                  <a:srgbClr val="FFFFFF"/>
                </a:solidFill>
                <a:latin typeface="Lucida Sans"/>
                <a:cs typeface="Lucida Sans"/>
              </a:rPr>
              <a:t>support</a:t>
            </a:r>
            <a:r>
              <a:rPr sz="1400" spc="-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can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/>
                <a:cs typeface="Lucida Sans"/>
              </a:rPr>
              <a:t>help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you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to</a:t>
            </a:r>
            <a:r>
              <a:rPr sz="1400" spc="-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/>
                <a:cs typeface="Lucida Sans"/>
              </a:rPr>
              <a:t>take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14" dirty="0">
                <a:solidFill>
                  <a:srgbClr val="FFFFFF"/>
                </a:solidFill>
                <a:latin typeface="Lucida Sans"/>
                <a:cs typeface="Lucida Sans"/>
              </a:rPr>
              <a:t>part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and </a:t>
            </a:r>
            <a:r>
              <a:rPr sz="1400" spc="-90" dirty="0">
                <a:solidFill>
                  <a:srgbClr val="FFFFFF"/>
                </a:solidFill>
                <a:latin typeface="Lucida Sans"/>
                <a:cs typeface="Lucida Sans"/>
              </a:rPr>
              <a:t>achieve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lang="en-US" sz="1400" spc="-125" dirty="0">
                <a:solidFill>
                  <a:srgbClr val="FFFFFF"/>
                </a:solidFill>
                <a:latin typeface="Lucida Sans"/>
                <a:cs typeface="Lucida Sans"/>
              </a:rPr>
              <a:t>your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lang="en-US" sz="1400" spc="-35" dirty="0">
                <a:solidFill>
                  <a:srgbClr val="FFFFFF"/>
                </a:solidFill>
                <a:latin typeface="Lucida Sans"/>
                <a:cs typeface="Lucida Sans"/>
              </a:rPr>
              <a:t>goals</a:t>
            </a:r>
            <a:r>
              <a:rPr sz="1400" spc="-135" dirty="0">
                <a:solidFill>
                  <a:srgbClr val="FFFFFF"/>
                </a:solidFill>
                <a:latin typeface="Lucida Sans"/>
                <a:cs typeface="Lucida Sans"/>
              </a:rPr>
              <a:t>.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254" dirty="0">
                <a:solidFill>
                  <a:srgbClr val="FFFFFF"/>
                </a:solidFill>
                <a:latin typeface="Lucida Sans"/>
                <a:cs typeface="Lucida Sans"/>
              </a:rPr>
              <a:t>To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0" dirty="0">
                <a:solidFill>
                  <a:srgbClr val="FFFFFF"/>
                </a:solidFill>
                <a:latin typeface="Lucida Sans"/>
                <a:cs typeface="Lucida Sans"/>
              </a:rPr>
              <a:t>find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30" dirty="0">
                <a:solidFill>
                  <a:srgbClr val="FFFFFF"/>
                </a:solidFill>
                <a:latin typeface="Lucida Sans"/>
                <a:cs typeface="Lucida Sans"/>
              </a:rPr>
              <a:t>out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more,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95" dirty="0">
                <a:solidFill>
                  <a:srgbClr val="FFFFFF"/>
                </a:solidFill>
                <a:latin typeface="Lucida Sans"/>
                <a:cs typeface="Lucida Sans"/>
              </a:rPr>
              <a:t>please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40" dirty="0">
                <a:solidFill>
                  <a:srgbClr val="FFFFFF"/>
                </a:solidFill>
                <a:latin typeface="Lucida Sans"/>
                <a:cs typeface="Lucida Sans"/>
              </a:rPr>
              <a:t>ask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75" dirty="0">
                <a:solidFill>
                  <a:srgbClr val="FFFFFF"/>
                </a:solidFill>
                <a:latin typeface="Lucida Sans"/>
                <a:cs typeface="Lucida Sans"/>
              </a:rPr>
              <a:t>your </a:t>
            </a:r>
            <a:r>
              <a:rPr sz="1400" spc="-120" dirty="0">
                <a:solidFill>
                  <a:srgbClr val="FFFFFF"/>
                </a:solidFill>
                <a:latin typeface="Lucida Sans"/>
                <a:cs typeface="Lucida Sans"/>
              </a:rPr>
              <a:t>tutor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35" dirty="0">
                <a:solidFill>
                  <a:srgbClr val="FFFFFF"/>
                </a:solidFill>
                <a:latin typeface="Lucida Sans"/>
                <a:cs typeface="Lucida Sans"/>
              </a:rPr>
              <a:t>or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lang="en-US" sz="1400" spc="-25" dirty="0">
                <a:solidFill>
                  <a:srgbClr val="FFFFFF"/>
                </a:solidFill>
                <a:latin typeface="Lucida Sans"/>
                <a:cs typeface="Lucida Sans"/>
              </a:rPr>
              <a:t>a manager in the Adult Education Service.</a:t>
            </a:r>
            <a:endParaRPr sz="1400" spc="-125" dirty="0">
              <a:solidFill>
                <a:srgbClr val="FFFFFF"/>
              </a:solidFill>
              <a:latin typeface="Lucida Sans"/>
              <a:cs typeface="Lucida San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861468" y="1929790"/>
            <a:ext cx="3959225" cy="325557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5" dirty="0">
                <a:solidFill>
                  <a:srgbClr val="FFFFFF"/>
                </a:solidFill>
                <a:latin typeface="Trebuchet MS"/>
                <a:cs typeface="Trebuchet MS"/>
              </a:rPr>
              <a:t>Help</a:t>
            </a:r>
            <a:r>
              <a:rPr sz="2200" b="1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Trebuchet MS"/>
                <a:cs typeface="Trebuchet MS"/>
              </a:rPr>
              <a:t>with</a:t>
            </a:r>
            <a:r>
              <a:rPr sz="22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Trebuchet MS"/>
                <a:cs typeface="Trebuchet MS"/>
              </a:rPr>
              <a:t>costs</a:t>
            </a:r>
            <a:endParaRPr sz="22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1400" b="1" spc="-50" dirty="0">
                <a:solidFill>
                  <a:srgbClr val="FFFFFF"/>
                </a:solidFill>
                <a:latin typeface="Lucida Sans"/>
                <a:cs typeface="Trebuchet MS"/>
              </a:rPr>
              <a:t>Discretionary</a:t>
            </a:r>
            <a:r>
              <a:rPr sz="1400" b="1" spc="-35" dirty="0">
                <a:solidFill>
                  <a:srgbClr val="FFFFFF"/>
                </a:solidFill>
                <a:latin typeface="Lucida Sans"/>
                <a:cs typeface="Trebuchet MS"/>
              </a:rPr>
              <a:t> </a:t>
            </a:r>
            <a:r>
              <a:rPr sz="1400" b="1" spc="-85" dirty="0">
                <a:solidFill>
                  <a:srgbClr val="FFFFFF"/>
                </a:solidFill>
                <a:latin typeface="Lucida Sans"/>
                <a:cs typeface="Trebuchet MS"/>
              </a:rPr>
              <a:t>Learner</a:t>
            </a:r>
            <a:r>
              <a:rPr sz="1400" b="1" spc="-35" dirty="0">
                <a:solidFill>
                  <a:srgbClr val="FFFFFF"/>
                </a:solidFill>
                <a:latin typeface="Lucida Sans"/>
                <a:cs typeface="Trebuchet MS"/>
              </a:rPr>
              <a:t> </a:t>
            </a:r>
            <a:r>
              <a:rPr sz="1400" b="1" spc="-40" dirty="0">
                <a:solidFill>
                  <a:srgbClr val="FFFFFF"/>
                </a:solidFill>
                <a:latin typeface="Lucida Sans"/>
                <a:cs typeface="Trebuchet MS"/>
              </a:rPr>
              <a:t>Support</a:t>
            </a:r>
            <a:r>
              <a:rPr sz="1400" b="1" spc="-30" dirty="0">
                <a:solidFill>
                  <a:srgbClr val="FFFFFF"/>
                </a:solidFill>
                <a:latin typeface="Lucida Sans"/>
                <a:cs typeface="Trebuchet MS"/>
              </a:rPr>
              <a:t> </a:t>
            </a:r>
            <a:r>
              <a:rPr lang="en-US" sz="1400" b="1" spc="-30" dirty="0">
                <a:solidFill>
                  <a:srgbClr val="FFFFFF"/>
                </a:solidFill>
                <a:latin typeface="Lucida Sans"/>
                <a:cs typeface="Trebuchet MS"/>
              </a:rPr>
              <a:t>F</a:t>
            </a:r>
            <a:r>
              <a:rPr lang="en-US" sz="1400" b="1" spc="-20" dirty="0">
                <a:solidFill>
                  <a:srgbClr val="FFFFFF"/>
                </a:solidFill>
                <a:latin typeface="Lucida Sans"/>
                <a:cs typeface="Trebuchet MS"/>
              </a:rPr>
              <a:t>und</a:t>
            </a:r>
            <a:endParaRPr sz="1400" b="1" spc="-20" dirty="0">
              <a:solidFill>
                <a:srgbClr val="FFFFFF"/>
              </a:solidFill>
              <a:latin typeface="Lucida Sans"/>
              <a:cs typeface="Trebuchet MS"/>
            </a:endParaRPr>
          </a:p>
          <a:p>
            <a:pPr marL="12700">
              <a:spcBef>
                <a:spcPts val="1175"/>
              </a:spcBef>
            </a:pPr>
            <a:endParaRPr lang="en-US" sz="1400" b="1" spc="-20" dirty="0">
              <a:solidFill>
                <a:srgbClr val="FFFFFF"/>
              </a:solidFill>
              <a:latin typeface="Lucida Sans"/>
              <a:cs typeface="Lucida Sans"/>
            </a:endParaRPr>
          </a:p>
          <a:p>
            <a:pPr marL="12700" marR="5080">
              <a:lnSpc>
                <a:spcPts val="1700"/>
              </a:lnSpc>
              <a:spcBef>
                <a:spcPts val="40"/>
              </a:spcBef>
            </a:pPr>
            <a:r>
              <a:rPr sz="1400" spc="-140" dirty="0">
                <a:solidFill>
                  <a:srgbClr val="FFFFFF"/>
                </a:solidFill>
                <a:latin typeface="Lucida Sans"/>
                <a:cs typeface="Lucida Sans"/>
              </a:rPr>
              <a:t>There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/>
                <a:cs typeface="Lucida Sans"/>
              </a:rPr>
              <a:t>are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/>
                <a:cs typeface="Lucida Sans"/>
              </a:rPr>
              <a:t>limited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40" dirty="0">
                <a:solidFill>
                  <a:srgbClr val="FFFFFF"/>
                </a:solidFill>
                <a:latin typeface="Lucida Sans"/>
                <a:cs typeface="Lucida Sans"/>
              </a:rPr>
              <a:t>funds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to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/>
                <a:cs typeface="Lucida Sans"/>
              </a:rPr>
              <a:t>help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10" dirty="0">
                <a:solidFill>
                  <a:srgbClr val="FFFFFF"/>
                </a:solidFill>
                <a:latin typeface="Lucida Sans"/>
                <a:cs typeface="Lucida Sans"/>
              </a:rPr>
              <a:t>learners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35" dirty="0">
                <a:solidFill>
                  <a:srgbClr val="FFFFFF"/>
                </a:solidFill>
                <a:latin typeface="Lucida Sans"/>
                <a:cs typeface="Lucida Sans"/>
              </a:rPr>
              <a:t>on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some </a:t>
            </a:r>
            <a:r>
              <a:rPr sz="1400" spc="-135" dirty="0">
                <a:solidFill>
                  <a:srgbClr val="FFFFFF"/>
                </a:solidFill>
                <a:latin typeface="Lucida Sans"/>
                <a:cs typeface="Lucida Sans"/>
              </a:rPr>
              <a:t>courses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/>
                <a:cs typeface="Lucida Sans"/>
              </a:rPr>
              <a:t>who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/>
                <a:cs typeface="Lucida Sans"/>
              </a:rPr>
              <a:t>are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10" dirty="0">
                <a:solidFill>
                  <a:srgbClr val="FFFFFF"/>
                </a:solidFill>
                <a:latin typeface="Lucida Sans"/>
                <a:cs typeface="Lucida Sans"/>
              </a:rPr>
              <a:t>having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/>
                <a:cs typeface="Lucida Sans"/>
              </a:rPr>
              <a:t>financial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5" dirty="0">
                <a:solidFill>
                  <a:srgbClr val="FFFFFF"/>
                </a:solidFill>
                <a:latin typeface="Lucida Sans"/>
                <a:cs typeface="Lucida Sans"/>
              </a:rPr>
              <a:t>difficulties.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endParaRPr lang="en-US" sz="1400">
              <a:solidFill>
                <a:srgbClr val="000000"/>
              </a:solidFill>
              <a:latin typeface="Lucida Sans"/>
              <a:cs typeface="Lucida Sans"/>
            </a:endParaRPr>
          </a:p>
          <a:p>
            <a:pPr marL="12700" marR="5080">
              <a:lnSpc>
                <a:spcPts val="1700"/>
              </a:lnSpc>
              <a:spcBef>
                <a:spcPts val="40"/>
              </a:spcBef>
            </a:pPr>
            <a:endParaRPr lang="en-US" sz="1400" spc="-25" dirty="0">
              <a:solidFill>
                <a:srgbClr val="FFFFFF"/>
              </a:solidFill>
              <a:latin typeface="Lucida Sans"/>
              <a:cs typeface="Lucida Sans"/>
            </a:endParaRPr>
          </a:p>
          <a:p>
            <a:pPr marL="12700" marR="5080">
              <a:lnSpc>
                <a:spcPts val="1700"/>
              </a:lnSpc>
              <a:spcBef>
                <a:spcPts val="40"/>
              </a:spcBef>
            </a:pPr>
            <a:r>
              <a:rPr lang="en-US" sz="1400" spc="-25" dirty="0">
                <a:solidFill>
                  <a:srgbClr val="FFFFFF"/>
                </a:solidFill>
                <a:latin typeface="Lucida Sans"/>
                <a:cs typeface="Lucida Sans"/>
              </a:rPr>
              <a:t>For example, you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might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5" dirty="0">
                <a:solidFill>
                  <a:srgbClr val="FFFFFF"/>
                </a:solidFill>
                <a:latin typeface="Lucida Sans"/>
                <a:cs typeface="Lucida Sans"/>
              </a:rPr>
              <a:t>be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95" dirty="0">
                <a:solidFill>
                  <a:srgbClr val="FFFFFF"/>
                </a:solidFill>
                <a:latin typeface="Lucida Sans"/>
                <a:cs typeface="Lucida Sans"/>
              </a:rPr>
              <a:t>able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to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5" dirty="0">
                <a:solidFill>
                  <a:srgbClr val="FFFFFF"/>
                </a:solidFill>
                <a:latin typeface="Lucida Sans"/>
                <a:cs typeface="Lucida Sans"/>
              </a:rPr>
              <a:t>apply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to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95" dirty="0">
                <a:solidFill>
                  <a:srgbClr val="FFFFFF"/>
                </a:solidFill>
                <a:latin typeface="Lucida Sans"/>
                <a:cs typeface="Lucida Sans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14" dirty="0">
                <a:solidFill>
                  <a:srgbClr val="FFFFFF"/>
                </a:solidFill>
                <a:latin typeface="Lucida Sans"/>
                <a:cs typeface="Lucida Sans"/>
              </a:rPr>
              <a:t>Discretionary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ucida Sans"/>
                <a:cs typeface="Lucida Sans"/>
              </a:rPr>
              <a:t>Learner </a:t>
            </a:r>
            <a:r>
              <a:rPr sz="1400" spc="-135" dirty="0">
                <a:solidFill>
                  <a:srgbClr val="FFFFFF"/>
                </a:solidFill>
                <a:latin typeface="Lucida Sans"/>
                <a:cs typeface="Lucida Sans"/>
              </a:rPr>
              <a:t>Support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35" dirty="0">
                <a:solidFill>
                  <a:srgbClr val="FFFFFF"/>
                </a:solidFill>
                <a:latin typeface="Lucida Sans"/>
                <a:cs typeface="Lucida Sans"/>
              </a:rPr>
              <a:t>fund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for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/>
                <a:cs typeface="Lucida Sans"/>
              </a:rPr>
              <a:t>help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80" dirty="0">
                <a:solidFill>
                  <a:srgbClr val="FFFFFF"/>
                </a:solidFill>
                <a:latin typeface="Lucida Sans"/>
                <a:cs typeface="Lucida Sans"/>
              </a:rPr>
              <a:t>with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40" dirty="0">
                <a:solidFill>
                  <a:srgbClr val="FFFFFF"/>
                </a:solidFill>
                <a:latin typeface="Lucida Sans"/>
                <a:cs typeface="Lucida Sans"/>
              </a:rPr>
              <a:t>course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/>
                <a:cs typeface="Lucida Sans"/>
              </a:rPr>
              <a:t>fees,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Lucida Sans"/>
                <a:cs typeface="Lucida Sans"/>
              </a:rPr>
              <a:t>examination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sz="1400" spc="-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10" dirty="0">
                <a:solidFill>
                  <a:srgbClr val="FFFFFF"/>
                </a:solidFill>
                <a:latin typeface="Lucida Sans"/>
                <a:cs typeface="Lucida Sans"/>
              </a:rPr>
              <a:t>accreditation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/>
                <a:cs typeface="Lucida Sans"/>
              </a:rPr>
              <a:t>fees,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lang="en-US" sz="1400" spc="-35" dirty="0">
                <a:solidFill>
                  <a:srgbClr val="FFFFFF"/>
                </a:solidFill>
                <a:latin typeface="Lucida Sans"/>
                <a:cs typeface="Lucida Sans"/>
              </a:rPr>
              <a:t>books, equipment or transport. </a:t>
            </a:r>
            <a:endParaRPr lang="en-US" sz="1400">
              <a:solidFill>
                <a:srgbClr val="000000"/>
              </a:solidFill>
              <a:latin typeface="Lucida Sans"/>
              <a:cs typeface="Lucida Sans"/>
            </a:endParaRPr>
          </a:p>
          <a:p>
            <a:pPr marL="12700" marR="5080">
              <a:lnSpc>
                <a:spcPts val="1700"/>
              </a:lnSpc>
              <a:spcBef>
                <a:spcPts val="40"/>
              </a:spcBef>
            </a:pPr>
            <a:endParaRPr lang="en-US" sz="1400" spc="-105" dirty="0">
              <a:solidFill>
                <a:srgbClr val="FFFFFF"/>
              </a:solidFill>
              <a:latin typeface="Lucida Sans"/>
              <a:cs typeface="Lucida Sans"/>
            </a:endParaRPr>
          </a:p>
          <a:p>
            <a:pPr marL="12700" marR="5080">
              <a:lnSpc>
                <a:spcPts val="1700"/>
              </a:lnSpc>
              <a:spcBef>
                <a:spcPts val="40"/>
              </a:spcBef>
            </a:pPr>
            <a:r>
              <a:rPr sz="1400" spc="-185" dirty="0">
                <a:solidFill>
                  <a:srgbClr val="FFFFFF"/>
                </a:solidFill>
                <a:latin typeface="Lucida Sans"/>
                <a:cs typeface="Lucida Sans"/>
              </a:rPr>
              <a:t>You</a:t>
            </a:r>
            <a:r>
              <a:rPr sz="1400" spc="-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can</a:t>
            </a:r>
            <a:r>
              <a:rPr sz="1400" spc="-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5" dirty="0">
                <a:solidFill>
                  <a:srgbClr val="FFFFFF"/>
                </a:solidFill>
                <a:latin typeface="Lucida Sans"/>
                <a:cs typeface="Lucida Sans"/>
              </a:rPr>
              <a:t>get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lang="en-US" sz="1400" spc="-35" dirty="0">
                <a:solidFill>
                  <a:srgbClr val="FFFFFF"/>
                </a:solidFill>
                <a:latin typeface="Lucida Sans"/>
                <a:cs typeface="Lucida Sans"/>
              </a:rPr>
              <a:t>more information</a:t>
            </a:r>
            <a:r>
              <a:rPr lang="en-US" sz="1400" spc="-85" dirty="0">
                <a:solidFill>
                  <a:srgbClr val="FFFFFF"/>
                </a:solidFill>
                <a:latin typeface="Lucida Sans"/>
                <a:cs typeface="Lucida Sans"/>
              </a:rPr>
              <a:t> </a:t>
            </a:r>
            <a:r>
              <a:rPr sz="1400" spc="-135" dirty="0">
                <a:solidFill>
                  <a:srgbClr val="FFFFFF"/>
                </a:solidFill>
                <a:latin typeface="Lucida Sans"/>
                <a:cs typeface="Lucida Sans"/>
              </a:rPr>
              <a:t>on</a:t>
            </a:r>
            <a:r>
              <a:rPr sz="1400" spc="-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95" dirty="0">
                <a:solidFill>
                  <a:srgbClr val="FFFFFF"/>
                </a:solidFill>
                <a:latin typeface="Lucida Sans"/>
                <a:cs typeface="Lucida Sans"/>
              </a:rPr>
              <a:t>the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35" dirty="0">
                <a:solidFill>
                  <a:srgbClr val="FFFFFF"/>
                </a:solidFill>
                <a:latin typeface="Lucida Sans"/>
                <a:cs typeface="Lucida Sans"/>
              </a:rPr>
              <a:t>fund</a:t>
            </a:r>
            <a:r>
              <a:rPr sz="1400" spc="-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35" dirty="0">
                <a:solidFill>
                  <a:srgbClr val="FFFFFF"/>
                </a:solidFill>
                <a:latin typeface="Lucida Sans"/>
                <a:cs typeface="Lucida Sans"/>
              </a:rPr>
              <a:t>from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your</a:t>
            </a:r>
            <a:r>
              <a:rPr sz="1400" spc="-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ucida Sans"/>
                <a:cs typeface="Lucida Sans"/>
              </a:rPr>
              <a:t>local </a:t>
            </a:r>
            <a:r>
              <a:rPr sz="1400" spc="-114" dirty="0">
                <a:solidFill>
                  <a:srgbClr val="FFFFFF"/>
                </a:solidFill>
                <a:latin typeface="Lucida Sans"/>
                <a:cs typeface="Lucida Sans"/>
              </a:rPr>
              <a:t>centre,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35" dirty="0">
                <a:solidFill>
                  <a:srgbClr val="FFFFFF"/>
                </a:solidFill>
                <a:latin typeface="Lucida Sans"/>
                <a:cs typeface="Lucida Sans"/>
              </a:rPr>
              <a:t>or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you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can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30" dirty="0">
                <a:solidFill>
                  <a:srgbClr val="FFFFFF"/>
                </a:solidFill>
                <a:latin typeface="Lucida Sans"/>
                <a:cs typeface="Lucida Sans"/>
              </a:rPr>
              <a:t>phone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60" dirty="0">
                <a:solidFill>
                  <a:srgbClr val="FFFFFF"/>
                </a:solidFill>
                <a:latin typeface="Lucida Sans"/>
                <a:cs typeface="Lucida Sans"/>
              </a:rPr>
              <a:t>024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60" dirty="0">
                <a:solidFill>
                  <a:srgbClr val="FFFFFF"/>
                </a:solidFill>
                <a:latin typeface="Lucida Sans"/>
                <a:cs typeface="Lucida Sans"/>
              </a:rPr>
              <a:t>7697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5200</a:t>
            </a:r>
            <a:endParaRPr sz="14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5226" y="1811211"/>
            <a:ext cx="9603105" cy="4864543"/>
          </a:xfrm>
          <a:custGeom>
            <a:avLst/>
            <a:gdLst/>
            <a:ahLst/>
            <a:cxnLst/>
            <a:rect l="l" t="t" r="r" b="b"/>
            <a:pathLst>
              <a:path w="9603105" h="4150995">
                <a:moveTo>
                  <a:pt x="9602978" y="0"/>
                </a:moveTo>
                <a:lnTo>
                  <a:pt x="0" y="0"/>
                </a:lnTo>
                <a:lnTo>
                  <a:pt x="0" y="4150741"/>
                </a:lnTo>
                <a:lnTo>
                  <a:pt x="9602978" y="4150741"/>
                </a:lnTo>
                <a:lnTo>
                  <a:pt x="9602978" y="0"/>
                </a:lnTo>
                <a:close/>
              </a:path>
            </a:pathLst>
          </a:custGeom>
          <a:solidFill>
            <a:srgbClr val="0079C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3693855" y="266700"/>
            <a:ext cx="1414059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09060">
              <a:lnSpc>
                <a:spcPct val="100000"/>
              </a:lnSpc>
              <a:spcBef>
                <a:spcPts val="100"/>
              </a:spcBef>
            </a:pPr>
            <a:r>
              <a:rPr sz="3200" spc="-190" dirty="0"/>
              <a:t>C</a:t>
            </a:r>
            <a:r>
              <a:rPr lang="en-GB" sz="3200" spc="-190" dirty="0" err="1"/>
              <a:t>areers</a:t>
            </a:r>
            <a:r>
              <a:rPr lang="en-GB" sz="3200" spc="-190" dirty="0"/>
              <a:t> Education Information, Advice and Guidance (CEIAG)</a:t>
            </a:r>
            <a:endParaRPr sz="3200" spc="-190" dirty="0"/>
          </a:p>
        </p:txBody>
      </p:sp>
      <p:sp>
        <p:nvSpPr>
          <p:cNvPr id="5" name="object 5"/>
          <p:cNvSpPr txBox="1"/>
          <p:nvPr/>
        </p:nvSpPr>
        <p:spPr>
          <a:xfrm>
            <a:off x="1144028" y="3098685"/>
            <a:ext cx="4119245" cy="213456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065" marR="5080">
              <a:lnSpc>
                <a:spcPct val="101200"/>
              </a:lnSpc>
              <a:spcBef>
                <a:spcPts val="80"/>
              </a:spcBef>
              <a:tabLst>
                <a:tab pos="240665" algn="l"/>
                <a:tab pos="241935" algn="l"/>
              </a:tabLst>
            </a:pPr>
            <a:endParaRPr sz="1400" dirty="0">
              <a:latin typeface="Lucida Sans"/>
              <a:cs typeface="Lucida Sans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3704" y="6674510"/>
            <a:ext cx="1346263" cy="818146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0" y="7635608"/>
            <a:ext cx="11225530" cy="458470"/>
            <a:chOff x="0" y="7635608"/>
            <a:chExt cx="11225530" cy="458470"/>
          </a:xfrm>
        </p:grpSpPr>
        <p:sp>
          <p:nvSpPr>
            <p:cNvPr id="10" name="object 10"/>
            <p:cNvSpPr/>
            <p:nvPr/>
          </p:nvSpPr>
          <p:spPr>
            <a:xfrm>
              <a:off x="158711" y="7635608"/>
              <a:ext cx="1855470" cy="299085"/>
            </a:xfrm>
            <a:custGeom>
              <a:avLst/>
              <a:gdLst/>
              <a:ahLst/>
              <a:cxnLst/>
              <a:rect l="l" t="t" r="r" b="b"/>
              <a:pathLst>
                <a:path w="1855470" h="299084">
                  <a:moveTo>
                    <a:pt x="1854962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854962" y="299085"/>
                  </a:lnTo>
                  <a:lnTo>
                    <a:pt x="1854962" y="0"/>
                  </a:lnTo>
                  <a:close/>
                </a:path>
              </a:pathLst>
            </a:custGeom>
            <a:solidFill>
              <a:srgbClr val="00B3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13623" y="7635608"/>
              <a:ext cx="1789430" cy="299085"/>
            </a:xfrm>
            <a:custGeom>
              <a:avLst/>
              <a:gdLst/>
              <a:ahLst/>
              <a:cxnLst/>
              <a:rect l="l" t="t" r="r" b="b"/>
              <a:pathLst>
                <a:path w="1789429" h="299084">
                  <a:moveTo>
                    <a:pt x="1789049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789049" y="299085"/>
                  </a:lnTo>
                  <a:lnTo>
                    <a:pt x="1789049" y="0"/>
                  </a:lnTo>
                  <a:close/>
                </a:path>
              </a:pathLst>
            </a:custGeom>
            <a:solidFill>
              <a:srgbClr val="E72E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02646" y="7635608"/>
              <a:ext cx="1789430" cy="299085"/>
            </a:xfrm>
            <a:custGeom>
              <a:avLst/>
              <a:gdLst/>
              <a:ahLst/>
              <a:cxnLst/>
              <a:rect l="l" t="t" r="r" b="b"/>
              <a:pathLst>
                <a:path w="1789429" h="299084">
                  <a:moveTo>
                    <a:pt x="1789049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789049" y="299085"/>
                  </a:lnTo>
                  <a:lnTo>
                    <a:pt x="1789049" y="0"/>
                  </a:lnTo>
                  <a:close/>
                </a:path>
              </a:pathLst>
            </a:custGeom>
            <a:solidFill>
              <a:srgbClr val="FCE8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91657" y="7635608"/>
              <a:ext cx="1789430" cy="299085"/>
            </a:xfrm>
            <a:custGeom>
              <a:avLst/>
              <a:gdLst/>
              <a:ahLst/>
              <a:cxnLst/>
              <a:rect l="l" t="t" r="r" b="b"/>
              <a:pathLst>
                <a:path w="1789429" h="299084">
                  <a:moveTo>
                    <a:pt x="1789049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789049" y="299085"/>
                  </a:lnTo>
                  <a:lnTo>
                    <a:pt x="1789049" y="0"/>
                  </a:lnTo>
                  <a:close/>
                </a:path>
              </a:pathLst>
            </a:custGeom>
            <a:solidFill>
              <a:srgbClr val="682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380668" y="7635608"/>
              <a:ext cx="1789430" cy="299085"/>
            </a:xfrm>
            <a:custGeom>
              <a:avLst/>
              <a:gdLst/>
              <a:ahLst/>
              <a:cxnLst/>
              <a:rect l="l" t="t" r="r" b="b"/>
              <a:pathLst>
                <a:path w="1789429" h="299084">
                  <a:moveTo>
                    <a:pt x="1789049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789049" y="299085"/>
                  </a:lnTo>
                  <a:lnTo>
                    <a:pt x="1789049" y="0"/>
                  </a:lnTo>
                  <a:close/>
                </a:path>
              </a:pathLst>
            </a:custGeom>
            <a:solidFill>
              <a:srgbClr val="F7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169679" y="7635608"/>
              <a:ext cx="1897380" cy="299085"/>
            </a:xfrm>
            <a:custGeom>
              <a:avLst/>
              <a:gdLst/>
              <a:ahLst/>
              <a:cxnLst/>
              <a:rect l="l" t="t" r="r" b="b"/>
              <a:pathLst>
                <a:path w="1897379" h="299084">
                  <a:moveTo>
                    <a:pt x="1896999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896999" y="299085"/>
                  </a:lnTo>
                  <a:lnTo>
                    <a:pt x="1896999" y="0"/>
                  </a:lnTo>
                  <a:close/>
                </a:path>
              </a:pathLst>
            </a:custGeom>
            <a:solidFill>
              <a:srgbClr val="D31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7826756"/>
              <a:ext cx="11225530" cy="266700"/>
            </a:xfrm>
            <a:custGeom>
              <a:avLst/>
              <a:gdLst/>
              <a:ahLst/>
              <a:cxnLst/>
              <a:rect l="l" t="t" r="r" b="b"/>
              <a:pathLst>
                <a:path w="11225530" h="266700">
                  <a:moveTo>
                    <a:pt x="190500" y="0"/>
                  </a:moveTo>
                  <a:lnTo>
                    <a:pt x="0" y="0"/>
                  </a:lnTo>
                </a:path>
                <a:path w="11225530" h="266700">
                  <a:moveTo>
                    <a:pt x="11034903" y="0"/>
                  </a:moveTo>
                  <a:lnTo>
                    <a:pt x="11225403" y="0"/>
                  </a:lnTo>
                </a:path>
                <a:path w="11225530" h="266700">
                  <a:moveTo>
                    <a:pt x="266700" y="76200"/>
                  </a:moveTo>
                  <a:lnTo>
                    <a:pt x="266700" y="266700"/>
                  </a:lnTo>
                </a:path>
                <a:path w="11225530" h="266700">
                  <a:moveTo>
                    <a:pt x="10958703" y="76200"/>
                  </a:moveTo>
                  <a:lnTo>
                    <a:pt x="10958703" y="2667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7826756"/>
              <a:ext cx="11225530" cy="266700"/>
            </a:xfrm>
            <a:custGeom>
              <a:avLst/>
              <a:gdLst/>
              <a:ahLst/>
              <a:cxnLst/>
              <a:rect l="l" t="t" r="r" b="b"/>
              <a:pathLst>
                <a:path w="11225530" h="266700">
                  <a:moveTo>
                    <a:pt x="190500" y="0"/>
                  </a:moveTo>
                  <a:lnTo>
                    <a:pt x="0" y="0"/>
                  </a:lnTo>
                </a:path>
                <a:path w="11225530" h="266700">
                  <a:moveTo>
                    <a:pt x="11034903" y="0"/>
                  </a:moveTo>
                  <a:lnTo>
                    <a:pt x="11225403" y="0"/>
                  </a:lnTo>
                </a:path>
                <a:path w="11225530" h="266700">
                  <a:moveTo>
                    <a:pt x="266700" y="76200"/>
                  </a:moveTo>
                  <a:lnTo>
                    <a:pt x="266700" y="266700"/>
                  </a:lnTo>
                </a:path>
                <a:path w="11225530" h="266700">
                  <a:moveTo>
                    <a:pt x="10958703" y="76200"/>
                  </a:moveTo>
                  <a:lnTo>
                    <a:pt x="10958703" y="2667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225262" y="2020432"/>
            <a:ext cx="4388590" cy="386464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sz="1400" b="1" dirty="0">
                <a:solidFill>
                  <a:schemeClr val="bg1"/>
                </a:solidFill>
                <a:latin typeface="Lucida Sans"/>
                <a:ea typeface="Times New Roman" panose="02020603050405020304" pitchFamily="18" charset="0"/>
                <a:cs typeface="Times New Roman"/>
              </a:rPr>
              <a:t>Coventry</a:t>
            </a:r>
            <a:r>
              <a:rPr lang="en-GB" sz="1400" b="1" dirty="0">
                <a:solidFill>
                  <a:schemeClr val="bg1"/>
                </a:solidFill>
                <a:effectLst/>
                <a:latin typeface="Lucida Sans"/>
                <a:ea typeface="Times New Roman" panose="02020603050405020304" pitchFamily="18" charset="0"/>
                <a:cs typeface="Times New Roman"/>
              </a:rPr>
              <a:t> City Council’s Job Shop provides free</a:t>
            </a:r>
          </a:p>
          <a:p>
            <a:pPr marL="342900" lvl="0" indent="-342900">
              <a:lnSpc>
                <a:spcPct val="115000"/>
              </a:lnSpc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chemeClr val="bg1"/>
                </a:solidFill>
                <a:effectLst/>
                <a:latin typeface="Lucida Sans"/>
                <a:ea typeface="Times New Roman" panose="02020603050405020304" pitchFamily="18" charset="0"/>
                <a:cs typeface="Times New Roman"/>
              </a:rPr>
              <a:t>Employability workshops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chemeClr val="bg1"/>
                </a:solidFill>
                <a:effectLst/>
                <a:latin typeface="Lucida Sans"/>
                <a:ea typeface="Times New Roman" panose="02020603050405020304" pitchFamily="18" charset="0"/>
                <a:cs typeface="Times New Roman"/>
              </a:rPr>
              <a:t>1-2-1 appointments with a job coach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chemeClr val="bg1"/>
                </a:solidFill>
                <a:effectLst/>
                <a:latin typeface="Lucida Sans"/>
                <a:ea typeface="Times New Roman" panose="02020603050405020304" pitchFamily="18" charset="0"/>
                <a:cs typeface="Times New Roman"/>
              </a:rPr>
              <a:t>Money advice including debt and benefit support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chemeClr val="bg1"/>
                </a:solidFill>
                <a:effectLst/>
                <a:latin typeface="Lucida Sans"/>
                <a:ea typeface="Times New Roman" panose="02020603050405020304" pitchFamily="18" charset="0"/>
                <a:cs typeface="Times New Roman"/>
              </a:rPr>
              <a:t>CV, application and interview skills support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chemeClr val="bg1"/>
                </a:solidFill>
                <a:effectLst/>
                <a:latin typeface="Lucida Sans"/>
                <a:ea typeface="Times New Roman" panose="02020603050405020304" pitchFamily="18" charset="0"/>
                <a:cs typeface="Times New Roman"/>
              </a:rPr>
              <a:t>Direct access to employer vacancies</a:t>
            </a:r>
          </a:p>
          <a:p>
            <a:pPr algn="l"/>
            <a:endParaRPr lang="en-GB" sz="1400" dirty="0">
              <a:solidFill>
                <a:schemeClr val="bg1"/>
              </a:solidFill>
              <a:latin typeface="Lucida Sans"/>
            </a:endParaRPr>
          </a:p>
          <a:p>
            <a:pPr algn="l"/>
            <a:r>
              <a:rPr lang="en-GB" sz="1400" dirty="0">
                <a:solidFill>
                  <a:schemeClr val="bg1"/>
                </a:solidFill>
                <a:latin typeface="Lucida Sans"/>
              </a:rPr>
              <a:t>Monday to Friday, 9.30am (Thursdays 10.30am) to 4.30pm.</a:t>
            </a:r>
            <a:endParaRPr lang="en-GB" sz="1400">
              <a:solidFill>
                <a:schemeClr val="bg1"/>
              </a:solidFill>
              <a:latin typeface="Lucida Sans"/>
            </a:endParaRPr>
          </a:p>
          <a:p>
            <a:pPr algn="l"/>
            <a:r>
              <a:rPr lang="en-GB" sz="1400" b="1" dirty="0">
                <a:solidFill>
                  <a:schemeClr val="bg1"/>
                </a:solidFill>
                <a:latin typeface="Lucida Sans"/>
              </a:rPr>
              <a:t>Address:</a:t>
            </a:r>
            <a:r>
              <a:rPr lang="en-GB" sz="1400" dirty="0">
                <a:solidFill>
                  <a:schemeClr val="bg1"/>
                </a:solidFill>
                <a:latin typeface="Lucida Sans"/>
              </a:rPr>
              <a:t> West Orchards Way, Coventry, CV1 1QX</a:t>
            </a:r>
          </a:p>
          <a:p>
            <a:pPr algn="l"/>
            <a:r>
              <a:rPr lang="en-GB" sz="1400" b="1" dirty="0">
                <a:solidFill>
                  <a:schemeClr val="bg1"/>
                </a:solidFill>
                <a:latin typeface="Lucida Sans"/>
              </a:rPr>
              <a:t>Telephone:</a:t>
            </a:r>
            <a:r>
              <a:rPr lang="en-GB" sz="1400" dirty="0">
                <a:solidFill>
                  <a:schemeClr val="bg1"/>
                </a:solidFill>
                <a:latin typeface="Lucida Sans"/>
              </a:rPr>
              <a:t> </a:t>
            </a:r>
            <a:r>
              <a:rPr lang="en-GB" sz="1400" u="sng" dirty="0">
                <a:solidFill>
                  <a:schemeClr val="bg1"/>
                </a:solidFill>
                <a:latin typeface="Lucida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024 7678 5740</a:t>
            </a:r>
            <a:endParaRPr lang="en-GB" sz="1400">
              <a:solidFill>
                <a:schemeClr val="bg1"/>
              </a:solidFill>
              <a:latin typeface="Lucida Sans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/>
            <a:r>
              <a:rPr lang="en-GB" sz="1400" b="1" dirty="0">
                <a:solidFill>
                  <a:schemeClr val="bg1"/>
                </a:solidFill>
                <a:latin typeface="Lucida Sans"/>
              </a:rPr>
              <a:t>Email:</a:t>
            </a:r>
            <a:r>
              <a:rPr lang="en-GB" sz="1400" dirty="0">
                <a:solidFill>
                  <a:schemeClr val="bg1"/>
                </a:solidFill>
                <a:latin typeface="Lucida Sans"/>
              </a:rPr>
              <a:t> </a:t>
            </a:r>
            <a:r>
              <a:rPr lang="en-GB" sz="1400" u="sng" dirty="0">
                <a:solidFill>
                  <a:schemeClr val="bg1"/>
                </a:solidFill>
                <a:latin typeface="Lucida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jobshop@coventry.gov.uk</a:t>
            </a:r>
            <a:endParaRPr lang="en-GB" sz="1400" u="sng">
              <a:solidFill>
                <a:schemeClr val="bg1"/>
              </a:solidFill>
              <a:latin typeface="Lucida Sans"/>
            </a:endParaRPr>
          </a:p>
          <a:p>
            <a:pPr algn="l"/>
            <a:endParaRPr lang="en-GB" sz="1400" u="sng" dirty="0">
              <a:solidFill>
                <a:schemeClr val="bg1"/>
              </a:solidFill>
              <a:latin typeface="Lucida Sans" panose="020B0602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GB" sz="1400" dirty="0">
                <a:solidFill>
                  <a:schemeClr val="bg1"/>
                </a:solidFill>
                <a:latin typeface="Lucida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www.coventry.gov.uk/employment-support</a:t>
            </a:r>
            <a:r>
              <a:rPr lang="en-GB" sz="1400" dirty="0">
                <a:solidFill>
                  <a:schemeClr val="bg1"/>
                </a:solidFill>
                <a:latin typeface="Lucida Sans"/>
              </a:rPr>
              <a:t> </a:t>
            </a:r>
          </a:p>
          <a:p>
            <a:pPr marL="457200">
              <a:lnSpc>
                <a:spcPct val="114999"/>
              </a:lnSpc>
              <a:spcAft>
                <a:spcPts val="1000"/>
              </a:spcAft>
            </a:pPr>
            <a:endParaRPr lang="en-GB" sz="1250" dirty="0">
              <a:solidFill>
                <a:schemeClr val="bg1"/>
              </a:solidFill>
              <a:latin typeface="Lucida Sans" panose="020B0602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33732" y="993257"/>
            <a:ext cx="9566378" cy="611065"/>
          </a:xfrm>
          <a:prstGeom prst="rect">
            <a:avLst/>
          </a:prstGeom>
          <a:solidFill>
            <a:srgbClr val="00B3CA"/>
          </a:solidFill>
        </p:spPr>
        <p:txBody>
          <a:bodyPr vert="horz" wrap="square" lIns="0" tIns="117475" rIns="0" bIns="0" rtlCol="0" anchor="t">
            <a:spAutoFit/>
          </a:bodyPr>
          <a:lstStyle/>
          <a:p>
            <a:pPr marL="188595">
              <a:spcBef>
                <a:spcPts val="925"/>
              </a:spcBef>
            </a:pPr>
            <a:r>
              <a:rPr lang="en-GB" sz="1600" b="1" dirty="0">
                <a:solidFill>
                  <a:schemeClr val="bg1"/>
                </a:solidFill>
                <a:effectLst/>
                <a:latin typeface="Lucida Sans"/>
                <a:ea typeface="Times New Roman" panose="02020603050405020304" pitchFamily="18" charset="0"/>
              </a:rPr>
              <a:t>Looking for your first job, </a:t>
            </a:r>
            <a:r>
              <a:rPr lang="en-GB" sz="1600" b="1" dirty="0">
                <a:solidFill>
                  <a:schemeClr val="bg1"/>
                </a:solidFill>
                <a:latin typeface="Lucida Sans"/>
                <a:ea typeface="Times New Roman" panose="02020603050405020304" pitchFamily="18" charset="0"/>
              </a:rPr>
              <a:t>an Apprenticeship</a:t>
            </a:r>
            <a:r>
              <a:rPr lang="en-GB" sz="1600" b="1" dirty="0">
                <a:solidFill>
                  <a:schemeClr val="bg1"/>
                </a:solidFill>
                <a:effectLst/>
                <a:latin typeface="Lucida Sans"/>
                <a:ea typeface="Times New Roman" panose="02020603050405020304" pitchFamily="18" charset="0"/>
              </a:rPr>
              <a:t>, getting back to work after redundancy, a career change or long term unemployed</a:t>
            </a:r>
            <a:r>
              <a:rPr lang="en-GB" sz="1600" b="1" dirty="0">
                <a:solidFill>
                  <a:schemeClr val="bg1"/>
                </a:solidFill>
                <a:latin typeface="Lucida Sans"/>
                <a:ea typeface="Times New Roman" panose="02020603050405020304" pitchFamily="18" charset="0"/>
              </a:rPr>
              <a:t>?</a:t>
            </a:r>
            <a:r>
              <a:rPr lang="en-GB" sz="1600" b="1" dirty="0">
                <a:solidFill>
                  <a:schemeClr val="bg1"/>
                </a:solidFill>
                <a:effectLst/>
                <a:latin typeface="Lucida Sans"/>
                <a:ea typeface="Times New Roman" panose="02020603050405020304" pitchFamily="18" charset="0"/>
              </a:rPr>
              <a:t> There’s help and advice for you at: </a:t>
            </a:r>
            <a:endParaRPr lang="en-US" sz="1600" b="1">
              <a:solidFill>
                <a:schemeClr val="bg1"/>
              </a:solidFill>
              <a:latin typeface="Lucida Sans"/>
              <a:cs typeface="Trebuchet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2667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034903" y="2667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66700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958703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028084" y="6812610"/>
            <a:ext cx="636968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0169AF"/>
                </a:solidFill>
                <a:latin typeface="Trebuchet MS"/>
                <a:cs typeface="Trebuchet MS"/>
              </a:rPr>
              <a:t>If</a:t>
            </a:r>
            <a:r>
              <a:rPr sz="1700" b="1" spc="-85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35" dirty="0">
                <a:solidFill>
                  <a:srgbClr val="0169AF"/>
                </a:solidFill>
                <a:latin typeface="Trebuchet MS"/>
                <a:cs typeface="Trebuchet MS"/>
              </a:rPr>
              <a:t>you</a:t>
            </a:r>
            <a:r>
              <a:rPr sz="1700" b="1" spc="-7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40" dirty="0">
                <a:solidFill>
                  <a:srgbClr val="0169AF"/>
                </a:solidFill>
                <a:latin typeface="Trebuchet MS"/>
                <a:cs typeface="Trebuchet MS"/>
              </a:rPr>
              <a:t>have</a:t>
            </a:r>
            <a:r>
              <a:rPr sz="1700" b="1" spc="-65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0169AF"/>
                </a:solidFill>
                <a:latin typeface="Trebuchet MS"/>
                <a:cs typeface="Trebuchet MS"/>
              </a:rPr>
              <a:t>any</a:t>
            </a:r>
            <a:r>
              <a:rPr sz="1700" b="1" spc="-7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35" dirty="0">
                <a:solidFill>
                  <a:srgbClr val="0169AF"/>
                </a:solidFill>
                <a:latin typeface="Trebuchet MS"/>
                <a:cs typeface="Trebuchet MS"/>
              </a:rPr>
              <a:t>questions</a:t>
            </a:r>
            <a:r>
              <a:rPr sz="1700" b="1" spc="-7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75" dirty="0">
                <a:solidFill>
                  <a:srgbClr val="0169AF"/>
                </a:solidFill>
                <a:latin typeface="Trebuchet MS"/>
                <a:cs typeface="Trebuchet MS"/>
              </a:rPr>
              <a:t>or</a:t>
            </a:r>
            <a:r>
              <a:rPr sz="1700" b="1" spc="-6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80" dirty="0">
                <a:solidFill>
                  <a:srgbClr val="0169AF"/>
                </a:solidFill>
                <a:latin typeface="Trebuchet MS"/>
                <a:cs typeface="Trebuchet MS"/>
              </a:rPr>
              <a:t>concerns</a:t>
            </a:r>
            <a:r>
              <a:rPr sz="1700" b="1" spc="-6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85" dirty="0">
                <a:solidFill>
                  <a:srgbClr val="0169AF"/>
                </a:solidFill>
                <a:latin typeface="Trebuchet MS"/>
                <a:cs typeface="Trebuchet MS"/>
              </a:rPr>
              <a:t>–</a:t>
            </a:r>
            <a:r>
              <a:rPr sz="1700" b="1" spc="-65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30" dirty="0">
                <a:solidFill>
                  <a:srgbClr val="0169AF"/>
                </a:solidFill>
                <a:latin typeface="Trebuchet MS"/>
                <a:cs typeface="Trebuchet MS"/>
              </a:rPr>
              <a:t>please</a:t>
            </a:r>
            <a:r>
              <a:rPr sz="1700" b="1" spc="-7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20" dirty="0">
                <a:solidFill>
                  <a:srgbClr val="0169AF"/>
                </a:solidFill>
                <a:latin typeface="Trebuchet MS"/>
                <a:cs typeface="Trebuchet MS"/>
              </a:rPr>
              <a:t>speak</a:t>
            </a:r>
            <a:r>
              <a:rPr sz="1700" b="1" spc="-65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35" dirty="0">
                <a:solidFill>
                  <a:srgbClr val="0169AF"/>
                </a:solidFill>
                <a:latin typeface="Trebuchet MS"/>
                <a:cs typeface="Trebuchet MS"/>
              </a:rPr>
              <a:t>to</a:t>
            </a:r>
            <a:r>
              <a:rPr sz="1700" b="1" spc="-7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60" dirty="0">
                <a:solidFill>
                  <a:srgbClr val="0169AF"/>
                </a:solidFill>
                <a:latin typeface="Trebuchet MS"/>
                <a:cs typeface="Trebuchet MS"/>
              </a:rPr>
              <a:t>your</a:t>
            </a:r>
            <a:r>
              <a:rPr sz="1700" b="1" spc="-65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0169AF"/>
                </a:solidFill>
                <a:latin typeface="Trebuchet MS"/>
                <a:cs typeface="Trebuchet MS"/>
              </a:rPr>
              <a:t>tutor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097485" y="7354176"/>
            <a:ext cx="4248150" cy="28212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>
              <a:lnSpc>
                <a:spcPts val="2210"/>
              </a:lnSpc>
            </a:pPr>
            <a:r>
              <a:rPr lang="en-US" sz="1900" b="1" spc="-25" dirty="0">
                <a:solidFill>
                  <a:srgbClr val="0077C1"/>
                </a:solidFill>
                <a:latin typeface="Trebuchet MS"/>
                <a:cs typeface="Trebuchet MS"/>
                <a:hlinkClick r:id="rId6"/>
              </a:rPr>
              <a:t>www.coventry.gov.uk/adulted</a:t>
            </a:r>
            <a:r>
              <a:rPr lang="en-US" sz="1900" b="1" spc="-25" dirty="0">
                <a:solidFill>
                  <a:srgbClr val="0077C1"/>
                </a:solidFill>
                <a:latin typeface="Trebuchet MS"/>
                <a:cs typeface="Trebuchet MS"/>
              </a:rPr>
              <a:t> </a:t>
            </a:r>
            <a:endParaRPr dirty="0"/>
          </a:p>
        </p:txBody>
      </p:sp>
      <p:sp>
        <p:nvSpPr>
          <p:cNvPr id="26" name="object 26"/>
          <p:cNvSpPr txBox="1"/>
          <p:nvPr/>
        </p:nvSpPr>
        <p:spPr>
          <a:xfrm>
            <a:off x="6097291" y="2020432"/>
            <a:ext cx="3826510" cy="3483069"/>
          </a:xfrm>
          <a:prstGeom prst="rect">
            <a:avLst/>
          </a:prstGeom>
        </p:spPr>
        <p:txBody>
          <a:bodyPr vert="horz" wrap="square" lIns="0" tIns="10160" rIns="0" bIns="0" rtlCol="0" anchor="t">
            <a:spAutoFit/>
          </a:bodyPr>
          <a:lstStyle/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sz="1400" b="1" dirty="0">
                <a:solidFill>
                  <a:schemeClr val="bg1"/>
                </a:solidFill>
                <a:effectLst/>
                <a:latin typeface="Lucida Sans"/>
                <a:ea typeface="Times New Roman" panose="02020603050405020304" pitchFamily="18" charset="0"/>
                <a:cs typeface="Times New Roman"/>
              </a:rPr>
              <a:t>The National Careers Service (NCS)</a:t>
            </a: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sz="1400" dirty="0">
                <a:solidFill>
                  <a:schemeClr val="bg1"/>
                </a:solidFill>
                <a:effectLst/>
                <a:latin typeface="Lucida Sans"/>
                <a:ea typeface="Times New Roman" panose="02020603050405020304" pitchFamily="18" charset="0"/>
                <a:cs typeface="Times New Roman"/>
              </a:rPr>
              <a:t>Provides free, </a:t>
            </a:r>
            <a:r>
              <a:rPr lang="en-GB" sz="1400" dirty="0">
                <a:solidFill>
                  <a:schemeClr val="bg1"/>
                </a:solidFill>
                <a:latin typeface="Lucida Sans"/>
                <a:ea typeface="Times New Roman" panose="02020603050405020304" pitchFamily="18" charset="0"/>
                <a:cs typeface="Times New Roman"/>
              </a:rPr>
              <a:t>advice</a:t>
            </a:r>
            <a:r>
              <a:rPr lang="en-GB" sz="1400" dirty="0">
                <a:solidFill>
                  <a:schemeClr val="bg1"/>
                </a:solidFill>
                <a:effectLst/>
                <a:latin typeface="Lucida Sans"/>
                <a:ea typeface="Times New Roman" panose="02020603050405020304" pitchFamily="18" charset="0"/>
                <a:cs typeface="Times New Roman"/>
              </a:rPr>
              <a:t> and guidance on learning, training and work.</a:t>
            </a: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sz="1400" dirty="0">
                <a:solidFill>
                  <a:schemeClr val="bg1"/>
                </a:solidFill>
                <a:effectLst/>
                <a:latin typeface="Lucida Sans"/>
                <a:ea typeface="Times New Roman" panose="02020603050405020304" pitchFamily="18" charset="0"/>
                <a:cs typeface="Times New Roman"/>
              </a:rPr>
              <a:t>Qualified careers advisers can help with:</a:t>
            </a:r>
          </a:p>
          <a:p>
            <a:pPr marL="342900" lvl="0" indent="-342900">
              <a:lnSpc>
                <a:spcPct val="115000"/>
              </a:lnSpc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chemeClr val="bg1"/>
                </a:solidFill>
                <a:effectLst/>
                <a:latin typeface="Lucida Sans"/>
                <a:ea typeface="Times New Roman" panose="02020603050405020304" pitchFamily="18" charset="0"/>
                <a:cs typeface="Times New Roman"/>
              </a:rPr>
              <a:t>Job search and applications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chemeClr val="bg1"/>
                </a:solidFill>
                <a:effectLst/>
                <a:latin typeface="Lucida Sans"/>
                <a:ea typeface="Times New Roman" panose="02020603050405020304" pitchFamily="18" charset="0"/>
                <a:cs typeface="Times New Roman"/>
              </a:rPr>
              <a:t>Updating your </a:t>
            </a:r>
            <a:r>
              <a:rPr lang="en-GB" sz="1400" dirty="0">
                <a:solidFill>
                  <a:schemeClr val="bg1"/>
                </a:solidFill>
                <a:latin typeface="Lucida Sans"/>
                <a:ea typeface="Times New Roman" panose="02020603050405020304" pitchFamily="18" charset="0"/>
                <a:cs typeface="Times New Roman"/>
              </a:rPr>
              <a:t>CV</a:t>
            </a:r>
            <a:endParaRPr lang="en-GB" sz="1400" dirty="0">
              <a:solidFill>
                <a:schemeClr val="bg1"/>
              </a:solidFill>
              <a:effectLst/>
              <a:latin typeface="Lucida Sans"/>
              <a:ea typeface="Times New Roman" panose="02020603050405020304" pitchFamily="18" charset="0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chemeClr val="bg1"/>
                </a:solidFill>
                <a:effectLst/>
                <a:latin typeface="Lucida Sans"/>
                <a:ea typeface="Times New Roman" panose="02020603050405020304" pitchFamily="18" charset="0"/>
                <a:cs typeface="Times New Roman"/>
              </a:rPr>
              <a:t>Interview support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chemeClr val="bg1"/>
                </a:solidFill>
                <a:effectLst/>
                <a:latin typeface="Lucida Sans"/>
                <a:ea typeface="Times New Roman" panose="02020603050405020304" pitchFamily="18" charset="0"/>
                <a:cs typeface="Times New Roman"/>
              </a:rPr>
              <a:t>Skills analysis and career planning</a:t>
            </a: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sz="1400" dirty="0">
                <a:solidFill>
                  <a:schemeClr val="bg1"/>
                </a:solidFill>
                <a:effectLst/>
                <a:latin typeface="Lucida Sans"/>
                <a:ea typeface="Times New Roman" panose="02020603050405020304" pitchFamily="18" charset="0"/>
                <a:cs typeface="Times New Roman"/>
              </a:rPr>
              <a:t>To book an appointment with a careers adviser    call    0800 100 900 or visit </a:t>
            </a:r>
            <a:r>
              <a:rPr lang="en-GB" sz="1400" u="sng" dirty="0">
                <a:solidFill>
                  <a:schemeClr val="bg1"/>
                </a:solidFill>
                <a:effectLst/>
                <a:latin typeface="Lucida Sans"/>
                <a:ea typeface="Times New Roman" panose="02020603050405020304" pitchFamily="18" charset="0"/>
                <a:cs typeface="Times New Roman"/>
              </a:rPr>
              <a:t>https://nationalcareers.service.gov.uk/</a:t>
            </a:r>
            <a:endParaRPr lang="en-GB" sz="1400" dirty="0">
              <a:solidFill>
                <a:schemeClr val="bg1"/>
              </a:solidFill>
              <a:effectLst/>
              <a:latin typeface="Lucida Sans"/>
              <a:ea typeface="Times New Roman" panose="02020603050405020304" pitchFamily="18" charset="0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305AF0-8D50-B7AE-D281-E0111C64BE36}"/>
              </a:ext>
            </a:extLst>
          </p:cNvPr>
          <p:cNvSpPr txBox="1"/>
          <p:nvPr/>
        </p:nvSpPr>
        <p:spPr>
          <a:xfrm>
            <a:off x="5153891" y="359525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8C5977-1597-3D1E-D0A5-F8CCFA68FF07}"/>
              </a:ext>
            </a:extLst>
          </p:cNvPr>
          <p:cNvSpPr/>
          <p:nvPr/>
        </p:nvSpPr>
        <p:spPr>
          <a:xfrm>
            <a:off x="1230859" y="6077471"/>
            <a:ext cx="8710877" cy="46589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/>
            <a:r>
              <a:rPr lang="en-GB" sz="1300" dirty="0">
                <a:latin typeface="Lucida Sans"/>
              </a:rPr>
              <a:t>City Council Job Coaches and National Careers Service advisers may visit venues and classes. Your tutor will let you know when they are coming.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3704" y="2437720"/>
            <a:ext cx="9603105" cy="4150995"/>
          </a:xfrm>
          <a:custGeom>
            <a:avLst/>
            <a:gdLst/>
            <a:ahLst/>
            <a:cxnLst/>
            <a:rect l="l" t="t" r="r" b="b"/>
            <a:pathLst>
              <a:path w="9603105" h="4150995">
                <a:moveTo>
                  <a:pt x="9602978" y="0"/>
                </a:moveTo>
                <a:lnTo>
                  <a:pt x="0" y="0"/>
                </a:lnTo>
                <a:lnTo>
                  <a:pt x="0" y="4150741"/>
                </a:lnTo>
                <a:lnTo>
                  <a:pt x="9602978" y="4150741"/>
                </a:lnTo>
                <a:lnTo>
                  <a:pt x="9602978" y="0"/>
                </a:lnTo>
                <a:close/>
              </a:path>
            </a:pathLst>
          </a:custGeom>
          <a:solidFill>
            <a:srgbClr val="0079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0921" y="830182"/>
            <a:ext cx="9865461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09060" algn="ctr">
              <a:lnSpc>
                <a:spcPct val="100000"/>
              </a:lnSpc>
              <a:spcBef>
                <a:spcPts val="100"/>
              </a:spcBef>
            </a:pPr>
            <a:r>
              <a:rPr lang="en-GB" sz="3400" spc="-190" dirty="0"/>
              <a:t>				Childcare </a:t>
            </a:r>
            <a:endParaRPr sz="3400" spc="-190" dirty="0"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3704" y="6674510"/>
            <a:ext cx="1346263" cy="818146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0" y="7635608"/>
            <a:ext cx="11225530" cy="458470"/>
            <a:chOff x="0" y="7635608"/>
            <a:chExt cx="11225530" cy="458470"/>
          </a:xfrm>
        </p:grpSpPr>
        <p:sp>
          <p:nvSpPr>
            <p:cNvPr id="10" name="object 10"/>
            <p:cNvSpPr/>
            <p:nvPr/>
          </p:nvSpPr>
          <p:spPr>
            <a:xfrm>
              <a:off x="158711" y="7635608"/>
              <a:ext cx="1855470" cy="299085"/>
            </a:xfrm>
            <a:custGeom>
              <a:avLst/>
              <a:gdLst/>
              <a:ahLst/>
              <a:cxnLst/>
              <a:rect l="l" t="t" r="r" b="b"/>
              <a:pathLst>
                <a:path w="1855470" h="299084">
                  <a:moveTo>
                    <a:pt x="1854962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854962" y="299085"/>
                  </a:lnTo>
                  <a:lnTo>
                    <a:pt x="1854962" y="0"/>
                  </a:lnTo>
                  <a:close/>
                </a:path>
              </a:pathLst>
            </a:custGeom>
            <a:solidFill>
              <a:srgbClr val="00B3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13623" y="7635608"/>
              <a:ext cx="1789430" cy="299085"/>
            </a:xfrm>
            <a:custGeom>
              <a:avLst/>
              <a:gdLst/>
              <a:ahLst/>
              <a:cxnLst/>
              <a:rect l="l" t="t" r="r" b="b"/>
              <a:pathLst>
                <a:path w="1789429" h="299084">
                  <a:moveTo>
                    <a:pt x="1789049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789049" y="299085"/>
                  </a:lnTo>
                  <a:lnTo>
                    <a:pt x="1789049" y="0"/>
                  </a:lnTo>
                  <a:close/>
                </a:path>
              </a:pathLst>
            </a:custGeom>
            <a:solidFill>
              <a:srgbClr val="E72E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02646" y="7635608"/>
              <a:ext cx="1789430" cy="299085"/>
            </a:xfrm>
            <a:custGeom>
              <a:avLst/>
              <a:gdLst/>
              <a:ahLst/>
              <a:cxnLst/>
              <a:rect l="l" t="t" r="r" b="b"/>
              <a:pathLst>
                <a:path w="1789429" h="299084">
                  <a:moveTo>
                    <a:pt x="1789049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789049" y="299085"/>
                  </a:lnTo>
                  <a:lnTo>
                    <a:pt x="1789049" y="0"/>
                  </a:lnTo>
                  <a:close/>
                </a:path>
              </a:pathLst>
            </a:custGeom>
            <a:solidFill>
              <a:srgbClr val="FCE8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91657" y="7635608"/>
              <a:ext cx="1789430" cy="299085"/>
            </a:xfrm>
            <a:custGeom>
              <a:avLst/>
              <a:gdLst/>
              <a:ahLst/>
              <a:cxnLst/>
              <a:rect l="l" t="t" r="r" b="b"/>
              <a:pathLst>
                <a:path w="1789429" h="299084">
                  <a:moveTo>
                    <a:pt x="1789049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789049" y="299085"/>
                  </a:lnTo>
                  <a:lnTo>
                    <a:pt x="1789049" y="0"/>
                  </a:lnTo>
                  <a:close/>
                </a:path>
              </a:pathLst>
            </a:custGeom>
            <a:solidFill>
              <a:srgbClr val="682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380668" y="7635608"/>
              <a:ext cx="1789430" cy="299085"/>
            </a:xfrm>
            <a:custGeom>
              <a:avLst/>
              <a:gdLst/>
              <a:ahLst/>
              <a:cxnLst/>
              <a:rect l="l" t="t" r="r" b="b"/>
              <a:pathLst>
                <a:path w="1789429" h="299084">
                  <a:moveTo>
                    <a:pt x="1789049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789049" y="299085"/>
                  </a:lnTo>
                  <a:lnTo>
                    <a:pt x="1789049" y="0"/>
                  </a:lnTo>
                  <a:close/>
                </a:path>
              </a:pathLst>
            </a:custGeom>
            <a:solidFill>
              <a:srgbClr val="F7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169679" y="7635608"/>
              <a:ext cx="1897380" cy="299085"/>
            </a:xfrm>
            <a:custGeom>
              <a:avLst/>
              <a:gdLst/>
              <a:ahLst/>
              <a:cxnLst/>
              <a:rect l="l" t="t" r="r" b="b"/>
              <a:pathLst>
                <a:path w="1897379" h="299084">
                  <a:moveTo>
                    <a:pt x="1896999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896999" y="299085"/>
                  </a:lnTo>
                  <a:lnTo>
                    <a:pt x="1896999" y="0"/>
                  </a:lnTo>
                  <a:close/>
                </a:path>
              </a:pathLst>
            </a:custGeom>
            <a:solidFill>
              <a:srgbClr val="D31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7826756"/>
              <a:ext cx="11225530" cy="266700"/>
            </a:xfrm>
            <a:custGeom>
              <a:avLst/>
              <a:gdLst/>
              <a:ahLst/>
              <a:cxnLst/>
              <a:rect l="l" t="t" r="r" b="b"/>
              <a:pathLst>
                <a:path w="11225530" h="266700">
                  <a:moveTo>
                    <a:pt x="190500" y="0"/>
                  </a:moveTo>
                  <a:lnTo>
                    <a:pt x="0" y="0"/>
                  </a:lnTo>
                </a:path>
                <a:path w="11225530" h="266700">
                  <a:moveTo>
                    <a:pt x="11034903" y="0"/>
                  </a:moveTo>
                  <a:lnTo>
                    <a:pt x="11225403" y="0"/>
                  </a:lnTo>
                </a:path>
                <a:path w="11225530" h="266700">
                  <a:moveTo>
                    <a:pt x="266700" y="76200"/>
                  </a:moveTo>
                  <a:lnTo>
                    <a:pt x="266700" y="266700"/>
                  </a:lnTo>
                </a:path>
                <a:path w="11225530" h="266700">
                  <a:moveTo>
                    <a:pt x="10958703" y="76200"/>
                  </a:moveTo>
                  <a:lnTo>
                    <a:pt x="10958703" y="2667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7826756"/>
              <a:ext cx="11225530" cy="266700"/>
            </a:xfrm>
            <a:custGeom>
              <a:avLst/>
              <a:gdLst/>
              <a:ahLst/>
              <a:cxnLst/>
              <a:rect l="l" t="t" r="r" b="b"/>
              <a:pathLst>
                <a:path w="11225530" h="266700">
                  <a:moveTo>
                    <a:pt x="190500" y="0"/>
                  </a:moveTo>
                  <a:lnTo>
                    <a:pt x="0" y="0"/>
                  </a:lnTo>
                </a:path>
                <a:path w="11225530" h="266700">
                  <a:moveTo>
                    <a:pt x="11034903" y="0"/>
                  </a:moveTo>
                  <a:lnTo>
                    <a:pt x="11225403" y="0"/>
                  </a:lnTo>
                </a:path>
                <a:path w="11225530" h="266700">
                  <a:moveTo>
                    <a:pt x="266700" y="76200"/>
                  </a:moveTo>
                  <a:lnTo>
                    <a:pt x="266700" y="266700"/>
                  </a:lnTo>
                </a:path>
                <a:path w="11225530" h="266700">
                  <a:moveTo>
                    <a:pt x="10958703" y="76200"/>
                  </a:moveTo>
                  <a:lnTo>
                    <a:pt x="10958703" y="2667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33704" y="1629168"/>
            <a:ext cx="9603105" cy="980397"/>
          </a:xfrm>
          <a:prstGeom prst="rect">
            <a:avLst/>
          </a:prstGeom>
          <a:solidFill>
            <a:srgbClr val="00B3CA"/>
          </a:solidFill>
        </p:spPr>
        <p:txBody>
          <a:bodyPr vert="horz" wrap="square" lIns="0" tIns="117475" rIns="0" bIns="0" rtlCol="0" anchor="t">
            <a:spAutoFit/>
          </a:bodyPr>
          <a:lstStyle/>
          <a:p>
            <a:pPr marL="188595">
              <a:spcBef>
                <a:spcPts val="925"/>
              </a:spcBef>
            </a:pPr>
            <a:r>
              <a:rPr lang="en-GB" b="1" dirty="0">
                <a:solidFill>
                  <a:srgbClr val="FFFFFF"/>
                </a:solidFill>
                <a:latin typeface="Trebuchet MS"/>
              </a:rPr>
              <a:t>The Discretionary Learner Support Fund may be able to support with the cost of childcare to reduce barriers to accessing our service </a:t>
            </a:r>
            <a:br>
              <a:rPr lang="en-GB" dirty="0"/>
            </a:br>
            <a:endParaRPr lang="en-GB" sz="2000" dirty="0">
              <a:solidFill>
                <a:schemeClr val="bg1"/>
              </a:solidFill>
              <a:latin typeface="Trebuchet MS" panose="020B0603020202020204" pitchFamily="34" charset="0"/>
              <a:cs typeface="Trebuchet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2667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034903" y="2667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66700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958703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028084" y="6812610"/>
            <a:ext cx="636968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0169AF"/>
                </a:solidFill>
                <a:latin typeface="Trebuchet MS"/>
                <a:cs typeface="Trebuchet MS"/>
              </a:rPr>
              <a:t>If</a:t>
            </a:r>
            <a:r>
              <a:rPr sz="1700" b="1" spc="-85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35" dirty="0">
                <a:solidFill>
                  <a:srgbClr val="0169AF"/>
                </a:solidFill>
                <a:latin typeface="Trebuchet MS"/>
                <a:cs typeface="Trebuchet MS"/>
              </a:rPr>
              <a:t>you</a:t>
            </a:r>
            <a:r>
              <a:rPr sz="1700" b="1" spc="-7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40" dirty="0">
                <a:solidFill>
                  <a:srgbClr val="0169AF"/>
                </a:solidFill>
                <a:latin typeface="Trebuchet MS"/>
                <a:cs typeface="Trebuchet MS"/>
              </a:rPr>
              <a:t>have</a:t>
            </a:r>
            <a:r>
              <a:rPr sz="1700" b="1" spc="-65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0169AF"/>
                </a:solidFill>
                <a:latin typeface="Trebuchet MS"/>
                <a:cs typeface="Trebuchet MS"/>
              </a:rPr>
              <a:t>any</a:t>
            </a:r>
            <a:r>
              <a:rPr sz="1700" b="1" spc="-7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35" dirty="0">
                <a:solidFill>
                  <a:srgbClr val="0169AF"/>
                </a:solidFill>
                <a:latin typeface="Trebuchet MS"/>
                <a:cs typeface="Trebuchet MS"/>
              </a:rPr>
              <a:t>questions</a:t>
            </a:r>
            <a:r>
              <a:rPr sz="1700" b="1" spc="-7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75" dirty="0">
                <a:solidFill>
                  <a:srgbClr val="0169AF"/>
                </a:solidFill>
                <a:latin typeface="Trebuchet MS"/>
                <a:cs typeface="Trebuchet MS"/>
              </a:rPr>
              <a:t>or</a:t>
            </a:r>
            <a:r>
              <a:rPr sz="1700" b="1" spc="-6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80" dirty="0">
                <a:solidFill>
                  <a:srgbClr val="0169AF"/>
                </a:solidFill>
                <a:latin typeface="Trebuchet MS"/>
                <a:cs typeface="Trebuchet MS"/>
              </a:rPr>
              <a:t>concerns</a:t>
            </a:r>
            <a:r>
              <a:rPr sz="1700" b="1" spc="-6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85" dirty="0">
                <a:solidFill>
                  <a:srgbClr val="0169AF"/>
                </a:solidFill>
                <a:latin typeface="Trebuchet MS"/>
                <a:cs typeface="Trebuchet MS"/>
              </a:rPr>
              <a:t>–</a:t>
            </a:r>
            <a:r>
              <a:rPr sz="1700" b="1" spc="-65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30" dirty="0">
                <a:solidFill>
                  <a:srgbClr val="0169AF"/>
                </a:solidFill>
                <a:latin typeface="Trebuchet MS"/>
                <a:cs typeface="Trebuchet MS"/>
              </a:rPr>
              <a:t>please</a:t>
            </a:r>
            <a:r>
              <a:rPr sz="1700" b="1" spc="-7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20" dirty="0">
                <a:solidFill>
                  <a:srgbClr val="0169AF"/>
                </a:solidFill>
                <a:latin typeface="Trebuchet MS"/>
                <a:cs typeface="Trebuchet MS"/>
              </a:rPr>
              <a:t>speak</a:t>
            </a:r>
            <a:r>
              <a:rPr sz="1700" b="1" spc="-65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35" dirty="0">
                <a:solidFill>
                  <a:srgbClr val="0169AF"/>
                </a:solidFill>
                <a:latin typeface="Trebuchet MS"/>
                <a:cs typeface="Trebuchet MS"/>
              </a:rPr>
              <a:t>to</a:t>
            </a:r>
            <a:r>
              <a:rPr sz="1700" b="1" spc="-7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60" dirty="0">
                <a:solidFill>
                  <a:srgbClr val="0169AF"/>
                </a:solidFill>
                <a:latin typeface="Trebuchet MS"/>
                <a:cs typeface="Trebuchet MS"/>
              </a:rPr>
              <a:t>your</a:t>
            </a:r>
            <a:r>
              <a:rPr sz="1700" b="1" spc="-65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0169AF"/>
                </a:solidFill>
                <a:latin typeface="Trebuchet MS"/>
                <a:cs typeface="Trebuchet MS"/>
              </a:rPr>
              <a:t>tutor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097485" y="7354176"/>
            <a:ext cx="4248150" cy="28212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>
              <a:lnSpc>
                <a:spcPts val="2210"/>
              </a:lnSpc>
            </a:pPr>
            <a:r>
              <a:rPr lang="en-US" sz="1900" b="1" spc="-25" dirty="0">
                <a:solidFill>
                  <a:srgbClr val="0077C1"/>
                </a:solidFill>
                <a:latin typeface="Trebuchet MS"/>
                <a:cs typeface="Trebuchet MS"/>
                <a:hlinkClick r:id="rId3"/>
              </a:rPr>
              <a:t>www.coventry.gov.uk/adulted</a:t>
            </a:r>
            <a:r>
              <a:rPr lang="en-US" sz="1900" b="1" spc="-25" dirty="0">
                <a:solidFill>
                  <a:srgbClr val="0077C1"/>
                </a:solidFill>
                <a:latin typeface="Trebuchet MS"/>
                <a:cs typeface="Trebuchet MS"/>
              </a:rPr>
              <a:t> </a:t>
            </a:r>
            <a:endParaRPr dirty="0"/>
          </a:p>
        </p:txBody>
      </p:sp>
      <p:sp>
        <p:nvSpPr>
          <p:cNvPr id="28" name="object 28"/>
          <p:cNvSpPr txBox="1"/>
          <p:nvPr/>
        </p:nvSpPr>
        <p:spPr>
          <a:xfrm>
            <a:off x="6101309" y="2767825"/>
            <a:ext cx="3714824" cy="3068212"/>
          </a:xfrm>
          <a:prstGeom prst="rect">
            <a:avLst/>
          </a:prstGeom>
        </p:spPr>
        <p:txBody>
          <a:bodyPr vert="horz" wrap="square" lIns="0" tIns="10160" rIns="0" bIns="0" rtlCol="0" anchor="t">
            <a:spAutoFit/>
          </a:bodyPr>
          <a:lstStyle/>
          <a:p>
            <a:pPr marL="297815" indent="-285750" algn="l">
              <a:lnSpc>
                <a:spcPct val="101200"/>
              </a:lnSpc>
              <a:buFont typeface="Arial"/>
              <a:buChar char="•"/>
            </a:pPr>
            <a:r>
              <a:rPr lang="en-US" sz="1400" spc="-114" dirty="0">
                <a:solidFill>
                  <a:srgbClr val="FFFFFF"/>
                </a:solidFill>
                <a:latin typeface="Lucida Sans"/>
                <a:cs typeface="Lucida Sans"/>
              </a:rPr>
              <a:t>Your own nursery or childminder place. You would need to apply for financial support to cover the costs. </a:t>
            </a:r>
            <a:r>
              <a:rPr lang="en-US" sz="1400" spc="-114" dirty="0">
                <a:solidFill>
                  <a:schemeClr val="bg1"/>
                </a:solidFill>
                <a:latin typeface="Lucida Sans"/>
              </a:rPr>
              <a:t>The following website lists Ofsted registered nurseries and childminders within Coventry.</a:t>
            </a:r>
            <a:endParaRPr lang="en-US" sz="1400">
              <a:solidFill>
                <a:schemeClr val="bg1"/>
              </a:solidFill>
              <a:latin typeface="Lucida Sans"/>
            </a:endParaRPr>
          </a:p>
          <a:p>
            <a:pPr marL="12700" indent="-635" algn="l">
              <a:lnSpc>
                <a:spcPct val="101200"/>
              </a:lnSpc>
            </a:pPr>
            <a:endParaRPr lang="en-US" sz="1400" spc="-114" dirty="0">
              <a:solidFill>
                <a:schemeClr val="bg1"/>
              </a:solidFill>
              <a:latin typeface="Lucida Sans"/>
            </a:endParaRPr>
          </a:p>
          <a:p>
            <a:pPr marL="12700" indent="-635" algn="l">
              <a:lnSpc>
                <a:spcPct val="101200"/>
              </a:lnSpc>
            </a:pPr>
            <a:r>
              <a:rPr lang="en-US" sz="1400" spc="-114" dirty="0">
                <a:solidFill>
                  <a:schemeClr val="bg1"/>
                </a:solidFill>
                <a:latin typeface="Lucida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https://cid.coventry.gov.uk/kb5/coventry/directory/family.page?familychannel=2</a:t>
            </a:r>
            <a:r>
              <a:rPr lang="en-US" sz="1400" spc="-114" dirty="0">
                <a:solidFill>
                  <a:schemeClr val="bg1"/>
                </a:solidFill>
                <a:latin typeface="Lucida Sans"/>
              </a:rPr>
              <a:t> </a:t>
            </a:r>
            <a:endParaRPr lang="en-US" sz="1400">
              <a:solidFill>
                <a:schemeClr val="bg1"/>
              </a:solidFill>
              <a:latin typeface="Lucida Sans"/>
            </a:endParaRPr>
          </a:p>
          <a:p>
            <a:pPr marL="12700" indent="-635" algn="l">
              <a:lnSpc>
                <a:spcPct val="101200"/>
              </a:lnSpc>
            </a:pPr>
            <a:endParaRPr lang="en-US" sz="1400" spc="-114" dirty="0">
              <a:solidFill>
                <a:schemeClr val="bg1"/>
              </a:solidFill>
              <a:latin typeface="Lucida Sans"/>
            </a:endParaRPr>
          </a:p>
          <a:p>
            <a:pPr marL="297815" marR="5080" indent="-285750">
              <a:lnSpc>
                <a:spcPct val="101200"/>
              </a:lnSpc>
              <a:spcBef>
                <a:spcPts val="80"/>
              </a:spcBef>
              <a:buFont typeface="Arial"/>
              <a:buChar char="•"/>
            </a:pPr>
            <a:r>
              <a:rPr lang="en-US" sz="1400" spc="-114" dirty="0">
                <a:solidFill>
                  <a:srgbClr val="FFFFFF"/>
                </a:solidFill>
                <a:latin typeface="Lucida Sans"/>
                <a:cs typeface="Lucida Sans"/>
              </a:rPr>
              <a:t>A place within external nurseries that the Adult Education Service partners with. These are based  in the Foleshill </a:t>
            </a:r>
            <a:r>
              <a:rPr sz="1400" spc="-114" dirty="0">
                <a:solidFill>
                  <a:srgbClr val="FFFFFF"/>
                </a:solidFill>
                <a:latin typeface="Lucida Sans"/>
                <a:cs typeface="Lucida Sans"/>
              </a:rPr>
              <a:t>or </a:t>
            </a:r>
            <a:r>
              <a:rPr lang="en-US" sz="1400" spc="-114" dirty="0" err="1">
                <a:solidFill>
                  <a:srgbClr val="FFFFFF"/>
                </a:solidFill>
                <a:latin typeface="Lucida Sans"/>
                <a:cs typeface="Lucida Sans"/>
              </a:rPr>
              <a:t>Willenhall</a:t>
            </a:r>
            <a:r>
              <a:rPr lang="en-US" sz="1400" spc="-114" dirty="0">
                <a:solidFill>
                  <a:srgbClr val="FFFFFF"/>
                </a:solidFill>
                <a:latin typeface="Lucida Sans"/>
                <a:cs typeface="Lucida Sans"/>
              </a:rPr>
              <a:t> areas of the City.</a:t>
            </a:r>
            <a:endParaRPr lang="en-US" sz="1400" dirty="0">
              <a:solidFill>
                <a:srgbClr val="000000"/>
              </a:solidFill>
              <a:latin typeface="Lucida Sans"/>
              <a:cs typeface="Lucida Sans"/>
            </a:endParaRPr>
          </a:p>
          <a:p>
            <a:pPr marL="12700" marR="5080" indent="-635">
              <a:lnSpc>
                <a:spcPct val="101200"/>
              </a:lnSpc>
              <a:spcBef>
                <a:spcPts val="80"/>
              </a:spcBef>
            </a:pPr>
            <a:endParaRPr sz="1400" spc="-114" dirty="0">
              <a:solidFill>
                <a:srgbClr val="FFFFFF"/>
              </a:solidFill>
              <a:latin typeface="Lucida Sans"/>
              <a:cs typeface="Lucida Sans"/>
            </a:endParaRPr>
          </a:p>
        </p:txBody>
      </p:sp>
      <p:sp>
        <p:nvSpPr>
          <p:cNvPr id="30" name="object 7">
            <a:extLst>
              <a:ext uri="{FF2B5EF4-FFF2-40B4-BE49-F238E27FC236}">
                <a16:creationId xmlns:a16="http://schemas.microsoft.com/office/drawing/2014/main" id="{2D131541-D1A8-7C4A-338A-9727C21C9479}"/>
              </a:ext>
            </a:extLst>
          </p:cNvPr>
          <p:cNvSpPr txBox="1"/>
          <p:nvPr/>
        </p:nvSpPr>
        <p:spPr>
          <a:xfrm>
            <a:off x="1070708" y="2772870"/>
            <a:ext cx="4359090" cy="274947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kern="0"/>
            </a:defPPr>
          </a:lstStyle>
          <a:p>
            <a:pPr marL="12065" algn="l">
              <a:spcBef>
                <a:spcPts val="100"/>
              </a:spcBef>
              <a:tabLst>
                <a:tab pos="240665" algn="l"/>
                <a:tab pos="241935" algn="l"/>
              </a:tabLst>
            </a:pPr>
            <a:r>
              <a:rPr lang="en-US" sz="1400" spc="-65" dirty="0">
                <a:solidFill>
                  <a:srgbClr val="FFFFFF"/>
                </a:solidFill>
                <a:latin typeface="Lucida Sans"/>
              </a:rPr>
              <a:t>Subject to eligibility, the Fund may support the costs to enable you to access:</a:t>
            </a:r>
            <a:endParaRPr lang="en-US" sz="1400">
              <a:solidFill>
                <a:srgbClr val="000000"/>
              </a:solidFill>
              <a:latin typeface="Lucida Sans"/>
            </a:endParaRPr>
          </a:p>
          <a:p>
            <a:pPr marL="240665" indent="-228600" algn="l">
              <a:spcBef>
                <a:spcPts val="100"/>
              </a:spcBef>
              <a:buFont typeface="Arial"/>
              <a:buChar char="•"/>
              <a:tabLst>
                <a:tab pos="240665" algn="l"/>
                <a:tab pos="241935" algn="l"/>
              </a:tabLst>
            </a:pPr>
            <a:endParaRPr lang="en-US" sz="1400" spc="-65" dirty="0">
              <a:solidFill>
                <a:srgbClr val="FFFFFF"/>
              </a:solidFill>
              <a:latin typeface="Lucida Sans"/>
            </a:endParaRPr>
          </a:p>
          <a:p>
            <a:pPr marL="297815" indent="-285750" algn="l">
              <a:spcBef>
                <a:spcPts val="100"/>
              </a:spcBef>
              <a:buFont typeface="Arial"/>
              <a:buChar char="•"/>
              <a:tabLst>
                <a:tab pos="240665" algn="l"/>
                <a:tab pos="241935" algn="l"/>
              </a:tabLst>
            </a:pPr>
            <a:r>
              <a:rPr lang="en-US" sz="1400" spc="-65" dirty="0">
                <a:solidFill>
                  <a:srgbClr val="FFFFFF"/>
                </a:solidFill>
                <a:latin typeface="Lucida Sans"/>
              </a:rPr>
              <a:t>The Government’s free nursery places for the early years provision scheme, with the option to find pre school/nursery closer to home or where your siblings may already attend.</a:t>
            </a:r>
            <a:endParaRPr lang="en-US" sz="1400" dirty="0">
              <a:latin typeface="Lucida Sans"/>
            </a:endParaRPr>
          </a:p>
          <a:p>
            <a:pPr marL="240665" indent="-228600" algn="l">
              <a:spcBef>
                <a:spcPts val="100"/>
              </a:spcBef>
              <a:buFont typeface="Arial"/>
              <a:buChar char="•"/>
              <a:tabLst>
                <a:tab pos="240665" algn="l"/>
                <a:tab pos="241935" algn="l"/>
              </a:tabLst>
            </a:pPr>
            <a:endParaRPr lang="en-US" sz="1400" dirty="0">
              <a:latin typeface="Lucida Sans"/>
            </a:endParaRPr>
          </a:p>
          <a:p>
            <a:pPr marL="240665" indent="-228600" algn="l">
              <a:spcBef>
                <a:spcPts val="100"/>
              </a:spcBef>
              <a:buFont typeface="Arial"/>
              <a:buChar char="•"/>
              <a:tabLst>
                <a:tab pos="240665" algn="l"/>
                <a:tab pos="241935" algn="l"/>
              </a:tabLst>
            </a:pPr>
            <a:r>
              <a:rPr lang="en-US" sz="1400" spc="-65" dirty="0">
                <a:solidFill>
                  <a:srgbClr val="FFFFFF"/>
                </a:solidFill>
                <a:latin typeface="Lucida Sans"/>
              </a:rPr>
              <a:t>0 – 2 </a:t>
            </a:r>
            <a:r>
              <a:rPr lang="en-US" sz="1400" spc="-65" err="1">
                <a:solidFill>
                  <a:srgbClr val="FFFFFF"/>
                </a:solidFill>
                <a:latin typeface="Lucida Sans"/>
              </a:rPr>
              <a:t>yr</a:t>
            </a:r>
            <a:r>
              <a:rPr lang="en-US" sz="1400" spc="-65" dirty="0">
                <a:solidFill>
                  <a:srgbClr val="FFFFFF"/>
                </a:solidFill>
                <a:latin typeface="Lucida Sans"/>
              </a:rPr>
              <a:t> funding = 15 hours per week</a:t>
            </a:r>
            <a:endParaRPr lang="en-US" sz="1400" dirty="0">
              <a:latin typeface="Lucida Sans"/>
            </a:endParaRPr>
          </a:p>
          <a:p>
            <a:pPr marL="240665" indent="-228600" algn="l">
              <a:spcBef>
                <a:spcPts val="100"/>
              </a:spcBef>
              <a:buFont typeface="Arial"/>
              <a:buChar char="•"/>
              <a:tabLst>
                <a:tab pos="240665" algn="l"/>
                <a:tab pos="241935" algn="l"/>
              </a:tabLst>
            </a:pPr>
            <a:r>
              <a:rPr lang="en-US" sz="1400" spc="-65" dirty="0">
                <a:solidFill>
                  <a:srgbClr val="FFFFFF"/>
                </a:solidFill>
                <a:latin typeface="Lucida Sans"/>
              </a:rPr>
              <a:t>2 – 3 </a:t>
            </a:r>
            <a:r>
              <a:rPr lang="en-US" sz="1400" spc="-65" err="1">
                <a:solidFill>
                  <a:srgbClr val="FFFFFF"/>
                </a:solidFill>
                <a:latin typeface="Lucida Sans"/>
              </a:rPr>
              <a:t>yr</a:t>
            </a:r>
            <a:r>
              <a:rPr lang="en-US" sz="1400" spc="-65" dirty="0">
                <a:solidFill>
                  <a:srgbClr val="FFFFFF"/>
                </a:solidFill>
                <a:latin typeface="Lucida Sans"/>
              </a:rPr>
              <a:t> funding = 15 hours per week </a:t>
            </a:r>
            <a:endParaRPr lang="en-US" sz="1400" dirty="0">
              <a:latin typeface="Lucida Sans"/>
            </a:endParaRPr>
          </a:p>
          <a:p>
            <a:pPr marL="240665" indent="-228600" algn="l">
              <a:spcBef>
                <a:spcPts val="100"/>
              </a:spcBef>
              <a:buFont typeface="Arial"/>
              <a:buChar char="•"/>
              <a:tabLst>
                <a:tab pos="240665" algn="l"/>
                <a:tab pos="241935" algn="l"/>
              </a:tabLst>
            </a:pPr>
            <a:r>
              <a:rPr lang="en-US" sz="1400" spc="-65" dirty="0">
                <a:solidFill>
                  <a:srgbClr val="FFFFFF"/>
                </a:solidFill>
                <a:latin typeface="Lucida Sans"/>
              </a:rPr>
              <a:t>3 – 4 </a:t>
            </a:r>
            <a:r>
              <a:rPr lang="en-US" sz="1400" spc="-65" err="1">
                <a:solidFill>
                  <a:srgbClr val="FFFFFF"/>
                </a:solidFill>
                <a:latin typeface="Lucida Sans"/>
              </a:rPr>
              <a:t>yr</a:t>
            </a:r>
            <a:r>
              <a:rPr lang="en-US" sz="1400" spc="-65" dirty="0">
                <a:solidFill>
                  <a:srgbClr val="FFFFFF"/>
                </a:solidFill>
                <a:latin typeface="Lucida Sans"/>
              </a:rPr>
              <a:t> funding = 15-30 hours per week</a:t>
            </a:r>
            <a:endParaRPr lang="en-US" sz="1400" dirty="0">
              <a:latin typeface="Lucida Sans"/>
            </a:endParaRPr>
          </a:p>
          <a:p>
            <a:pPr marL="240665" indent="-228600" algn="l">
              <a:spcBef>
                <a:spcPts val="100"/>
              </a:spcBef>
              <a:buFont typeface="Arial"/>
              <a:buChar char="•"/>
              <a:tabLst>
                <a:tab pos="240665" algn="l"/>
                <a:tab pos="241935" algn="l"/>
              </a:tabLst>
            </a:pPr>
            <a:endParaRPr lang="en-US" dirty="0"/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CD8E6614-C3B1-9242-82AC-058DEDDCB985}"/>
              </a:ext>
            </a:extLst>
          </p:cNvPr>
          <p:cNvSpPr/>
          <p:nvPr/>
        </p:nvSpPr>
        <p:spPr>
          <a:xfrm>
            <a:off x="1067873" y="5939267"/>
            <a:ext cx="9309274" cy="467337"/>
          </a:xfrm>
          <a:custGeom>
            <a:avLst/>
            <a:gdLst/>
            <a:ahLst/>
            <a:cxnLst/>
            <a:rect l="l" t="t" r="r" b="b"/>
            <a:pathLst>
              <a:path w="9603105" h="4150995">
                <a:moveTo>
                  <a:pt x="9602978" y="0"/>
                </a:moveTo>
                <a:lnTo>
                  <a:pt x="0" y="0"/>
                </a:lnTo>
                <a:lnTo>
                  <a:pt x="0" y="4150741"/>
                </a:lnTo>
                <a:lnTo>
                  <a:pt x="9602978" y="4150741"/>
                </a:lnTo>
                <a:lnTo>
                  <a:pt x="9602978" y="0"/>
                </a:lnTo>
                <a:close/>
              </a:path>
            </a:pathLst>
          </a:custGeom>
          <a:solidFill>
            <a:srgbClr val="0079C1"/>
          </a:solidFill>
        </p:spPr>
        <p:txBody>
          <a:bodyPr wrap="square" lIns="0" tIns="0" rIns="0" bIns="0" rtlCol="0" anchor="t"/>
          <a:lstStyle/>
          <a:p>
            <a:r>
              <a:rPr lang="en-US" sz="1400" dirty="0">
                <a:solidFill>
                  <a:schemeClr val="bg1"/>
                </a:solidFill>
                <a:latin typeface="Lucida Sans"/>
              </a:rPr>
              <a:t>You can get more information on childcare from your tutor, local </a:t>
            </a:r>
            <a:r>
              <a:rPr lang="en-US" sz="1400" dirty="0" err="1">
                <a:solidFill>
                  <a:schemeClr val="bg1"/>
                </a:solidFill>
                <a:latin typeface="Lucida Sans"/>
              </a:rPr>
              <a:t>centre</a:t>
            </a:r>
            <a:r>
              <a:rPr lang="en-US" sz="1400" dirty="0">
                <a:solidFill>
                  <a:schemeClr val="bg1"/>
                </a:solidFill>
                <a:latin typeface="Lucida Sans"/>
              </a:rPr>
              <a:t>, or you can phone 024 7697 5200​</a:t>
            </a:r>
          </a:p>
        </p:txBody>
      </p:sp>
    </p:spTree>
    <p:extLst>
      <p:ext uri="{BB962C8B-B14F-4D97-AF65-F5344CB8AC3E}">
        <p14:creationId xmlns:p14="http://schemas.microsoft.com/office/powerpoint/2010/main" val="2745469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3704" y="2581478"/>
            <a:ext cx="9603105" cy="3967479"/>
          </a:xfrm>
          <a:custGeom>
            <a:avLst/>
            <a:gdLst/>
            <a:ahLst/>
            <a:cxnLst/>
            <a:rect l="l" t="t" r="r" b="b"/>
            <a:pathLst>
              <a:path w="9603105" h="3967479">
                <a:moveTo>
                  <a:pt x="9602978" y="0"/>
                </a:moveTo>
                <a:lnTo>
                  <a:pt x="0" y="0"/>
                </a:lnTo>
                <a:lnTo>
                  <a:pt x="0" y="3967226"/>
                </a:lnTo>
                <a:lnTo>
                  <a:pt x="9602978" y="3967226"/>
                </a:lnTo>
                <a:lnTo>
                  <a:pt x="9602978" y="0"/>
                </a:lnTo>
                <a:close/>
              </a:path>
            </a:pathLst>
          </a:custGeom>
          <a:solidFill>
            <a:srgbClr val="0079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99152" y="882992"/>
            <a:ext cx="3225987" cy="58221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pc="-70" dirty="0"/>
              <a:t>Essential Skills</a:t>
            </a:r>
            <a:endParaRPr lang="en-US" spc="-75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3704" y="6674510"/>
            <a:ext cx="1346263" cy="81814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7635608"/>
            <a:ext cx="11225530" cy="458470"/>
            <a:chOff x="0" y="7635608"/>
            <a:chExt cx="11225530" cy="458470"/>
          </a:xfrm>
        </p:grpSpPr>
        <p:sp>
          <p:nvSpPr>
            <p:cNvPr id="6" name="object 6"/>
            <p:cNvSpPr/>
            <p:nvPr/>
          </p:nvSpPr>
          <p:spPr>
            <a:xfrm>
              <a:off x="158711" y="7635608"/>
              <a:ext cx="1855470" cy="299085"/>
            </a:xfrm>
            <a:custGeom>
              <a:avLst/>
              <a:gdLst/>
              <a:ahLst/>
              <a:cxnLst/>
              <a:rect l="l" t="t" r="r" b="b"/>
              <a:pathLst>
                <a:path w="1855470" h="299084">
                  <a:moveTo>
                    <a:pt x="1854962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854962" y="299085"/>
                  </a:lnTo>
                  <a:lnTo>
                    <a:pt x="1854962" y="0"/>
                  </a:lnTo>
                  <a:close/>
                </a:path>
              </a:pathLst>
            </a:custGeom>
            <a:solidFill>
              <a:srgbClr val="00B3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13623" y="7635608"/>
              <a:ext cx="1789430" cy="299085"/>
            </a:xfrm>
            <a:custGeom>
              <a:avLst/>
              <a:gdLst/>
              <a:ahLst/>
              <a:cxnLst/>
              <a:rect l="l" t="t" r="r" b="b"/>
              <a:pathLst>
                <a:path w="1789429" h="299084">
                  <a:moveTo>
                    <a:pt x="1789049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789049" y="299085"/>
                  </a:lnTo>
                  <a:lnTo>
                    <a:pt x="1789049" y="0"/>
                  </a:lnTo>
                  <a:close/>
                </a:path>
              </a:pathLst>
            </a:custGeom>
            <a:solidFill>
              <a:srgbClr val="E72E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02646" y="7635608"/>
              <a:ext cx="1789430" cy="299085"/>
            </a:xfrm>
            <a:custGeom>
              <a:avLst/>
              <a:gdLst/>
              <a:ahLst/>
              <a:cxnLst/>
              <a:rect l="l" t="t" r="r" b="b"/>
              <a:pathLst>
                <a:path w="1789429" h="299084">
                  <a:moveTo>
                    <a:pt x="1789049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789049" y="299085"/>
                  </a:lnTo>
                  <a:lnTo>
                    <a:pt x="1789049" y="0"/>
                  </a:lnTo>
                  <a:close/>
                </a:path>
              </a:pathLst>
            </a:custGeom>
            <a:solidFill>
              <a:srgbClr val="FCE8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91657" y="7635608"/>
              <a:ext cx="1789430" cy="299085"/>
            </a:xfrm>
            <a:custGeom>
              <a:avLst/>
              <a:gdLst/>
              <a:ahLst/>
              <a:cxnLst/>
              <a:rect l="l" t="t" r="r" b="b"/>
              <a:pathLst>
                <a:path w="1789429" h="299084">
                  <a:moveTo>
                    <a:pt x="1789049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789049" y="299085"/>
                  </a:lnTo>
                  <a:lnTo>
                    <a:pt x="1789049" y="0"/>
                  </a:lnTo>
                  <a:close/>
                </a:path>
              </a:pathLst>
            </a:custGeom>
            <a:solidFill>
              <a:srgbClr val="682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380668" y="7635608"/>
              <a:ext cx="1789430" cy="299085"/>
            </a:xfrm>
            <a:custGeom>
              <a:avLst/>
              <a:gdLst/>
              <a:ahLst/>
              <a:cxnLst/>
              <a:rect l="l" t="t" r="r" b="b"/>
              <a:pathLst>
                <a:path w="1789429" h="299084">
                  <a:moveTo>
                    <a:pt x="1789049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789049" y="299085"/>
                  </a:lnTo>
                  <a:lnTo>
                    <a:pt x="1789049" y="0"/>
                  </a:lnTo>
                  <a:close/>
                </a:path>
              </a:pathLst>
            </a:custGeom>
            <a:solidFill>
              <a:srgbClr val="F7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169679" y="7635608"/>
              <a:ext cx="1897380" cy="299085"/>
            </a:xfrm>
            <a:custGeom>
              <a:avLst/>
              <a:gdLst/>
              <a:ahLst/>
              <a:cxnLst/>
              <a:rect l="l" t="t" r="r" b="b"/>
              <a:pathLst>
                <a:path w="1897379" h="299084">
                  <a:moveTo>
                    <a:pt x="1896999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896999" y="299085"/>
                  </a:lnTo>
                  <a:lnTo>
                    <a:pt x="1896999" y="0"/>
                  </a:lnTo>
                  <a:close/>
                </a:path>
              </a:pathLst>
            </a:custGeom>
            <a:solidFill>
              <a:srgbClr val="D31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7826756"/>
              <a:ext cx="11225530" cy="266700"/>
            </a:xfrm>
            <a:custGeom>
              <a:avLst/>
              <a:gdLst/>
              <a:ahLst/>
              <a:cxnLst/>
              <a:rect l="l" t="t" r="r" b="b"/>
              <a:pathLst>
                <a:path w="11225530" h="266700">
                  <a:moveTo>
                    <a:pt x="190500" y="0"/>
                  </a:moveTo>
                  <a:lnTo>
                    <a:pt x="0" y="0"/>
                  </a:lnTo>
                </a:path>
                <a:path w="11225530" h="266700">
                  <a:moveTo>
                    <a:pt x="11034903" y="0"/>
                  </a:moveTo>
                  <a:lnTo>
                    <a:pt x="11225403" y="0"/>
                  </a:lnTo>
                </a:path>
                <a:path w="11225530" h="266700">
                  <a:moveTo>
                    <a:pt x="266700" y="76200"/>
                  </a:moveTo>
                  <a:lnTo>
                    <a:pt x="266700" y="266700"/>
                  </a:lnTo>
                </a:path>
                <a:path w="11225530" h="266700">
                  <a:moveTo>
                    <a:pt x="10958703" y="76200"/>
                  </a:moveTo>
                  <a:lnTo>
                    <a:pt x="10958703" y="2667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7826756"/>
              <a:ext cx="11225530" cy="266700"/>
            </a:xfrm>
            <a:custGeom>
              <a:avLst/>
              <a:gdLst/>
              <a:ahLst/>
              <a:cxnLst/>
              <a:rect l="l" t="t" r="r" b="b"/>
              <a:pathLst>
                <a:path w="11225530" h="266700">
                  <a:moveTo>
                    <a:pt x="190500" y="0"/>
                  </a:moveTo>
                  <a:lnTo>
                    <a:pt x="0" y="0"/>
                  </a:lnTo>
                </a:path>
                <a:path w="11225530" h="266700">
                  <a:moveTo>
                    <a:pt x="11034903" y="0"/>
                  </a:moveTo>
                  <a:lnTo>
                    <a:pt x="11225403" y="0"/>
                  </a:lnTo>
                </a:path>
                <a:path w="11225530" h="266700">
                  <a:moveTo>
                    <a:pt x="266700" y="76200"/>
                  </a:moveTo>
                  <a:lnTo>
                    <a:pt x="266700" y="266700"/>
                  </a:lnTo>
                </a:path>
                <a:path w="11225530" h="266700">
                  <a:moveTo>
                    <a:pt x="10958703" y="76200"/>
                  </a:moveTo>
                  <a:lnTo>
                    <a:pt x="10958703" y="2667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33704" y="1629321"/>
            <a:ext cx="9603105" cy="698268"/>
          </a:xfrm>
          <a:prstGeom prst="rect">
            <a:avLst/>
          </a:prstGeom>
          <a:solidFill>
            <a:srgbClr val="00B3CA"/>
          </a:solidFill>
        </p:spPr>
        <p:txBody>
          <a:bodyPr vert="horz" wrap="square" lIns="0" tIns="158115" rIns="0" bIns="0" rtlCol="0" anchor="t">
            <a:spAutoFit/>
          </a:bodyPr>
          <a:lstStyle/>
          <a:p>
            <a:pPr marL="188595" marR="590550">
              <a:lnSpc>
                <a:spcPts val="2100"/>
              </a:lnSpc>
              <a:spcBef>
                <a:spcPts val="1245"/>
              </a:spcBef>
            </a:pPr>
            <a:r>
              <a:rPr sz="2000" b="1" spc="-105" dirty="0">
                <a:solidFill>
                  <a:srgbClr val="FFFFFF"/>
                </a:solidFill>
                <a:latin typeface="Trebuchet MS"/>
                <a:cs typeface="Trebuchet MS"/>
              </a:rPr>
              <a:t>We</a:t>
            </a:r>
            <a:r>
              <a:rPr sz="20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80" dirty="0">
                <a:solidFill>
                  <a:srgbClr val="FFFFFF"/>
                </a:solidFill>
                <a:latin typeface="Trebuchet MS"/>
                <a:cs typeface="Trebuchet MS"/>
              </a:rPr>
              <a:t>can</a:t>
            </a:r>
            <a:r>
              <a:rPr sz="2000" b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40" dirty="0">
                <a:solidFill>
                  <a:srgbClr val="FFFFFF"/>
                </a:solidFill>
                <a:latin typeface="Trebuchet MS"/>
                <a:cs typeface="Trebuchet MS"/>
              </a:rPr>
              <a:t>help</a:t>
            </a:r>
            <a:r>
              <a:rPr sz="20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40" dirty="0">
                <a:solidFill>
                  <a:srgbClr val="FFFFFF"/>
                </a:solidFill>
                <a:latin typeface="Trebuchet MS"/>
                <a:cs typeface="Trebuchet MS"/>
              </a:rPr>
              <a:t>you</a:t>
            </a:r>
            <a:r>
              <a:rPr sz="20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Trebuchet MS"/>
                <a:cs typeface="Trebuchet MS"/>
              </a:rPr>
              <a:t>with</a:t>
            </a:r>
            <a:r>
              <a:rPr sz="2000" b="1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50" dirty="0">
                <a:solidFill>
                  <a:srgbClr val="FFFFFF"/>
                </a:solidFill>
                <a:latin typeface="Trebuchet MS"/>
                <a:cs typeface="Trebuchet MS"/>
              </a:rPr>
              <a:t>English,</a:t>
            </a:r>
            <a:r>
              <a:rPr lang="en-US" sz="2000" b="1" spc="-100" dirty="0">
                <a:solidFill>
                  <a:srgbClr val="FFFFFF"/>
                </a:solidFill>
                <a:latin typeface="Trebuchet MS"/>
                <a:cs typeface="Trebuchet MS"/>
              </a:rPr>
              <a:t> </a:t>
            </a:r>
            <a:r>
              <a:rPr lang="en-US" sz="2000" b="1" spc="-90" dirty="0" err="1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lang="en-US" sz="2000" b="1" spc="-10" dirty="0" err="1">
                <a:solidFill>
                  <a:srgbClr val="FFFFFF"/>
                </a:solidFill>
                <a:latin typeface="Trebuchet MS"/>
                <a:cs typeface="Trebuchet MS"/>
              </a:rPr>
              <a:t>aths</a:t>
            </a:r>
            <a:r>
              <a:rPr lang="en-US" sz="2000" b="1" spc="-10" dirty="0">
                <a:solidFill>
                  <a:srgbClr val="FFFFFF"/>
                </a:solidFill>
                <a:latin typeface="Trebuchet MS"/>
                <a:cs typeface="Trebuchet MS"/>
              </a:rPr>
              <a:t>, Braille, Digital, </a:t>
            </a:r>
            <a:r>
              <a:rPr sz="2000" b="1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2000" b="1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35" dirty="0">
                <a:solidFill>
                  <a:srgbClr val="FFFFFF"/>
                </a:solidFill>
                <a:latin typeface="Trebuchet MS"/>
                <a:cs typeface="Trebuchet MS"/>
              </a:rPr>
              <a:t>English</a:t>
            </a:r>
            <a:r>
              <a:rPr sz="2000" b="1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80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20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2000" b="1" spc="-7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lang="en-US" sz="2000" b="1" spc="-50" dirty="0">
                <a:solidFill>
                  <a:srgbClr val="FFFFFF"/>
                </a:solidFill>
                <a:latin typeface="Trebuchet MS"/>
                <a:cs typeface="Trebuchet MS"/>
              </a:rPr>
              <a:t>peakers</a:t>
            </a:r>
            <a:r>
              <a:rPr sz="2000" b="1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2000" b="1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2000" b="1" spc="-9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lang="en-US" sz="2000" b="1" spc="-10" dirty="0">
                <a:solidFill>
                  <a:srgbClr val="FFFFFF"/>
                </a:solidFill>
                <a:latin typeface="Trebuchet MS"/>
                <a:cs typeface="Trebuchet MS"/>
              </a:rPr>
              <a:t>ther</a:t>
            </a:r>
            <a:r>
              <a:rPr sz="20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2000" b="1" spc="-1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lang="en-US" sz="2000" b="1" dirty="0">
                <a:solidFill>
                  <a:srgbClr val="FFFFFF"/>
                </a:solidFill>
                <a:latin typeface="Trebuchet MS"/>
                <a:cs typeface="Trebuchet MS"/>
              </a:rPr>
              <a:t>anguages</a:t>
            </a:r>
            <a:r>
              <a:rPr sz="20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rebuchet MS"/>
                <a:cs typeface="Trebuchet MS"/>
              </a:rPr>
              <a:t>(ESOL)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2667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034903" y="2667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6700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958703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028097" y="6812622"/>
            <a:ext cx="636968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0169AF"/>
                </a:solidFill>
                <a:latin typeface="Trebuchet MS"/>
                <a:cs typeface="Trebuchet MS"/>
              </a:rPr>
              <a:t>If</a:t>
            </a:r>
            <a:r>
              <a:rPr sz="1700" b="1" spc="-85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35" dirty="0">
                <a:solidFill>
                  <a:srgbClr val="0169AF"/>
                </a:solidFill>
                <a:latin typeface="Trebuchet MS"/>
                <a:cs typeface="Trebuchet MS"/>
              </a:rPr>
              <a:t>you</a:t>
            </a:r>
            <a:r>
              <a:rPr sz="1700" b="1" spc="-7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40" dirty="0">
                <a:solidFill>
                  <a:srgbClr val="0169AF"/>
                </a:solidFill>
                <a:latin typeface="Trebuchet MS"/>
                <a:cs typeface="Trebuchet MS"/>
              </a:rPr>
              <a:t>have</a:t>
            </a:r>
            <a:r>
              <a:rPr sz="1700" b="1" spc="-65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0169AF"/>
                </a:solidFill>
                <a:latin typeface="Trebuchet MS"/>
                <a:cs typeface="Trebuchet MS"/>
              </a:rPr>
              <a:t>any</a:t>
            </a:r>
            <a:r>
              <a:rPr sz="1700" b="1" spc="-7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35" dirty="0">
                <a:solidFill>
                  <a:srgbClr val="0169AF"/>
                </a:solidFill>
                <a:latin typeface="Trebuchet MS"/>
                <a:cs typeface="Trebuchet MS"/>
              </a:rPr>
              <a:t>questions</a:t>
            </a:r>
            <a:r>
              <a:rPr sz="1700" b="1" spc="-7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75" dirty="0">
                <a:solidFill>
                  <a:srgbClr val="0169AF"/>
                </a:solidFill>
                <a:latin typeface="Trebuchet MS"/>
                <a:cs typeface="Trebuchet MS"/>
              </a:rPr>
              <a:t>or</a:t>
            </a:r>
            <a:r>
              <a:rPr sz="1700" b="1" spc="-6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80" dirty="0">
                <a:solidFill>
                  <a:srgbClr val="0169AF"/>
                </a:solidFill>
                <a:latin typeface="Trebuchet MS"/>
                <a:cs typeface="Trebuchet MS"/>
              </a:rPr>
              <a:t>concerns</a:t>
            </a:r>
            <a:r>
              <a:rPr sz="1700" b="1" spc="-6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85" dirty="0">
                <a:solidFill>
                  <a:srgbClr val="0169AF"/>
                </a:solidFill>
                <a:latin typeface="Trebuchet MS"/>
                <a:cs typeface="Trebuchet MS"/>
              </a:rPr>
              <a:t>–</a:t>
            </a:r>
            <a:r>
              <a:rPr sz="1700" b="1" spc="-65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30" dirty="0">
                <a:solidFill>
                  <a:srgbClr val="0169AF"/>
                </a:solidFill>
                <a:latin typeface="Trebuchet MS"/>
                <a:cs typeface="Trebuchet MS"/>
              </a:rPr>
              <a:t>please</a:t>
            </a:r>
            <a:r>
              <a:rPr sz="1700" b="1" spc="-7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20" dirty="0">
                <a:solidFill>
                  <a:srgbClr val="0169AF"/>
                </a:solidFill>
                <a:latin typeface="Trebuchet MS"/>
                <a:cs typeface="Trebuchet MS"/>
              </a:rPr>
              <a:t>speak</a:t>
            </a:r>
            <a:r>
              <a:rPr sz="1700" b="1" spc="-65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35" dirty="0">
                <a:solidFill>
                  <a:srgbClr val="0169AF"/>
                </a:solidFill>
                <a:latin typeface="Trebuchet MS"/>
                <a:cs typeface="Trebuchet MS"/>
              </a:rPr>
              <a:t>to</a:t>
            </a:r>
            <a:r>
              <a:rPr sz="1700" b="1" spc="-7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60" dirty="0">
                <a:solidFill>
                  <a:srgbClr val="0169AF"/>
                </a:solidFill>
                <a:latin typeface="Trebuchet MS"/>
                <a:cs typeface="Trebuchet MS"/>
              </a:rPr>
              <a:t>your</a:t>
            </a:r>
            <a:r>
              <a:rPr sz="1700" b="1" spc="-65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0169AF"/>
                </a:solidFill>
                <a:latin typeface="Trebuchet MS"/>
                <a:cs typeface="Trebuchet MS"/>
              </a:rPr>
              <a:t>tutor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097485" y="7354176"/>
            <a:ext cx="4248150" cy="28212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>
              <a:lnSpc>
                <a:spcPts val="2210"/>
              </a:lnSpc>
            </a:pPr>
            <a:r>
              <a:rPr lang="en-US" sz="1900" b="1" spc="-25" dirty="0">
                <a:solidFill>
                  <a:srgbClr val="0077C1"/>
                </a:solidFill>
                <a:latin typeface="Trebuchet MS"/>
                <a:cs typeface="Trebuchet MS"/>
                <a:hlinkClick r:id="rId3"/>
              </a:rPr>
              <a:t>www.coventry.gov.uk/adulted</a:t>
            </a:r>
            <a:r>
              <a:rPr lang="en-US" sz="1900" b="1" spc="-25" dirty="0">
                <a:solidFill>
                  <a:srgbClr val="0077C1"/>
                </a:solidFill>
                <a:latin typeface="Trebuchet MS"/>
                <a:cs typeface="Trebuchet MS"/>
              </a:rPr>
              <a:t> </a:t>
            </a:r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153121" y="2796565"/>
            <a:ext cx="3773170" cy="532710"/>
          </a:xfrm>
          <a:prstGeom prst="rect">
            <a:avLst/>
          </a:prstGeom>
        </p:spPr>
        <p:txBody>
          <a:bodyPr vert="horz" wrap="square" lIns="0" tIns="38100" rIns="0" bIns="0" rtlCol="0" anchor="t">
            <a:spAutoFit/>
          </a:bodyPr>
          <a:lstStyle/>
          <a:p>
            <a:pPr marR="5080">
              <a:lnSpc>
                <a:spcPts val="2000"/>
              </a:lnSpc>
              <a:spcBef>
                <a:spcPts val="300"/>
              </a:spcBef>
            </a:pPr>
            <a:r>
              <a:rPr sz="1600" b="1" spc="-100" dirty="0">
                <a:solidFill>
                  <a:srgbClr val="FFFFFF"/>
                </a:solidFill>
                <a:latin typeface="Lucida Sans"/>
                <a:cs typeface="Trebuchet MS"/>
              </a:rPr>
              <a:t>We</a:t>
            </a:r>
            <a:r>
              <a:rPr sz="1600" b="1" spc="-60" dirty="0">
                <a:solidFill>
                  <a:srgbClr val="FFFFFF"/>
                </a:solidFill>
                <a:latin typeface="Lucida Sans"/>
                <a:cs typeface="Trebuchet MS"/>
              </a:rPr>
              <a:t> </a:t>
            </a:r>
            <a:r>
              <a:rPr sz="1600" b="1" spc="-55" dirty="0">
                <a:solidFill>
                  <a:srgbClr val="FFFFFF"/>
                </a:solidFill>
                <a:latin typeface="Lucida Sans"/>
                <a:cs typeface="Trebuchet MS"/>
              </a:rPr>
              <a:t>provide</a:t>
            </a:r>
            <a:r>
              <a:rPr sz="1600" b="1" spc="-60" dirty="0">
                <a:solidFill>
                  <a:srgbClr val="FFFFFF"/>
                </a:solidFill>
                <a:latin typeface="Lucida Sans"/>
                <a:cs typeface="Trebuchet MS"/>
              </a:rPr>
              <a:t> free*courses</a:t>
            </a:r>
            <a:r>
              <a:rPr sz="1600" b="1" spc="-55" dirty="0">
                <a:solidFill>
                  <a:srgbClr val="FFFFFF"/>
                </a:solidFill>
                <a:latin typeface="Lucida Sans"/>
                <a:cs typeface="Trebuchet MS"/>
              </a:rPr>
              <a:t> </a:t>
            </a:r>
            <a:r>
              <a:rPr sz="1600" b="1" dirty="0">
                <a:solidFill>
                  <a:srgbClr val="FFFFFF"/>
                </a:solidFill>
                <a:latin typeface="Lucida Sans"/>
                <a:cs typeface="Trebuchet MS"/>
              </a:rPr>
              <a:t>and</a:t>
            </a:r>
            <a:r>
              <a:rPr sz="1600" b="1" spc="-60" dirty="0">
                <a:solidFill>
                  <a:srgbClr val="FFFFFF"/>
                </a:solidFill>
                <a:latin typeface="Lucida Sans"/>
                <a:cs typeface="Trebuchet MS"/>
              </a:rPr>
              <a:t> </a:t>
            </a:r>
            <a:r>
              <a:rPr sz="1600" b="1" spc="-40" dirty="0">
                <a:solidFill>
                  <a:srgbClr val="FFFFFF"/>
                </a:solidFill>
                <a:latin typeface="Lucida Sans"/>
                <a:cs typeface="Trebuchet MS"/>
              </a:rPr>
              <a:t>support </a:t>
            </a:r>
            <a:r>
              <a:rPr sz="1600" b="1" spc="-70" dirty="0">
                <a:solidFill>
                  <a:srgbClr val="FFFFFF"/>
                </a:solidFill>
                <a:latin typeface="Lucida Sans"/>
                <a:cs typeface="Trebuchet MS"/>
              </a:rPr>
              <a:t>across </a:t>
            </a:r>
            <a:r>
              <a:rPr sz="1600" b="1" spc="-105" dirty="0">
                <a:solidFill>
                  <a:srgbClr val="FFFFFF"/>
                </a:solidFill>
                <a:latin typeface="Lucida Sans"/>
                <a:cs typeface="Trebuchet MS"/>
              </a:rPr>
              <a:t>Coventry,</a:t>
            </a:r>
            <a:r>
              <a:rPr sz="1600" b="1" spc="-60" dirty="0">
                <a:solidFill>
                  <a:srgbClr val="FFFFFF"/>
                </a:solidFill>
                <a:latin typeface="Lucida Sans"/>
                <a:cs typeface="Trebuchet MS"/>
              </a:rPr>
              <a:t> </a:t>
            </a:r>
            <a:r>
              <a:rPr sz="1600" b="1" spc="-30" dirty="0">
                <a:solidFill>
                  <a:srgbClr val="FFFFFF"/>
                </a:solidFill>
                <a:latin typeface="Lucida Sans"/>
                <a:cs typeface="Trebuchet MS"/>
              </a:rPr>
              <a:t>to</a:t>
            </a:r>
            <a:r>
              <a:rPr sz="1600" b="1" spc="-90" dirty="0">
                <a:solidFill>
                  <a:srgbClr val="FFFFFF"/>
                </a:solidFill>
                <a:latin typeface="Lucida Sans"/>
                <a:cs typeface="Trebuchet MS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Lucida Sans"/>
                <a:cs typeface="Trebuchet MS"/>
              </a:rPr>
              <a:t>help</a:t>
            </a:r>
            <a:r>
              <a:rPr sz="1600" b="1" spc="-75" dirty="0">
                <a:solidFill>
                  <a:srgbClr val="FFFFFF"/>
                </a:solidFill>
                <a:latin typeface="Lucida Sans"/>
                <a:cs typeface="Trebuchet MS"/>
              </a:rPr>
              <a:t> </a:t>
            </a:r>
            <a:r>
              <a:rPr sz="1600" b="1" spc="-30" dirty="0">
                <a:solidFill>
                  <a:srgbClr val="FFFFFF"/>
                </a:solidFill>
                <a:latin typeface="Lucida Sans"/>
                <a:cs typeface="Trebuchet MS"/>
              </a:rPr>
              <a:t>you</a:t>
            </a:r>
            <a:r>
              <a:rPr sz="1600" b="1" spc="-75" dirty="0">
                <a:solidFill>
                  <a:srgbClr val="FFFFFF"/>
                </a:solidFill>
                <a:latin typeface="Lucida Sans"/>
                <a:cs typeface="Trebuchet MS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Lucida Sans"/>
                <a:cs typeface="Trebuchet MS"/>
              </a:rPr>
              <a:t>to:</a:t>
            </a:r>
            <a:endParaRPr sz="1600" b="1">
              <a:latin typeface="Lucida San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53121" y="3386772"/>
            <a:ext cx="3474720" cy="3150221"/>
          </a:xfrm>
          <a:prstGeom prst="rect">
            <a:avLst/>
          </a:prstGeom>
        </p:spPr>
        <p:txBody>
          <a:bodyPr vert="horz" wrap="square" lIns="0" tIns="86995" rIns="0" bIns="0" rtlCol="0" anchor="t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685"/>
              </a:spcBef>
              <a:buFont typeface="Arial"/>
              <a:buChar char="•"/>
              <a:tabLst>
                <a:tab pos="227965" algn="l"/>
                <a:tab pos="229235" algn="l"/>
              </a:tabLst>
            </a:pPr>
            <a:r>
              <a:rPr sz="1400" spc="-130" dirty="0">
                <a:solidFill>
                  <a:srgbClr val="FFFFFF"/>
                </a:solidFill>
                <a:latin typeface="Lucida Sans"/>
                <a:cs typeface="Lucida Sans"/>
              </a:rPr>
              <a:t>speak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confidently</a:t>
            </a:r>
            <a:endParaRPr sz="1400">
              <a:latin typeface="Lucida Sans"/>
              <a:cs typeface="Lucida Sans"/>
            </a:endParaRPr>
          </a:p>
          <a:p>
            <a:pPr marL="227965" indent="-228600">
              <a:lnSpc>
                <a:spcPct val="100000"/>
              </a:lnSpc>
              <a:spcBef>
                <a:spcPts val="585"/>
              </a:spcBef>
              <a:buFont typeface="Arial"/>
              <a:buChar char="•"/>
              <a:tabLst>
                <a:tab pos="227965" algn="l"/>
                <a:tab pos="229235" algn="l"/>
              </a:tabLst>
            </a:pPr>
            <a:r>
              <a:rPr sz="1400" spc="-114" dirty="0">
                <a:solidFill>
                  <a:srgbClr val="FFFFFF"/>
                </a:solidFill>
                <a:latin typeface="Lucida Sans"/>
                <a:cs typeface="Lucida Sans"/>
              </a:rPr>
              <a:t>work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80" dirty="0">
                <a:solidFill>
                  <a:srgbClr val="FFFFFF"/>
                </a:solidFill>
                <a:latin typeface="Lucida Sans"/>
                <a:cs typeface="Lucida Sans"/>
              </a:rPr>
              <a:t>with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ucida Sans"/>
                <a:cs typeface="Lucida Sans"/>
              </a:rPr>
              <a:t>numbers</a:t>
            </a:r>
            <a:endParaRPr sz="1400">
              <a:latin typeface="Lucida Sans"/>
              <a:cs typeface="Lucida Sans"/>
            </a:endParaRPr>
          </a:p>
          <a:p>
            <a:pPr marL="227965" indent="-228600">
              <a:lnSpc>
                <a:spcPct val="100000"/>
              </a:lnSpc>
              <a:spcBef>
                <a:spcPts val="590"/>
              </a:spcBef>
              <a:buFont typeface="Arial"/>
              <a:buChar char="•"/>
              <a:tabLst>
                <a:tab pos="227965" algn="l"/>
                <a:tab pos="229235" algn="l"/>
              </a:tabLst>
            </a:pPr>
            <a:r>
              <a:rPr sz="1400" spc="-105" dirty="0">
                <a:solidFill>
                  <a:srgbClr val="FFFFFF"/>
                </a:solidFill>
                <a:latin typeface="Lucida Sans"/>
                <a:cs typeface="Lucida Sans"/>
              </a:rPr>
              <a:t>take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0" dirty="0">
                <a:solidFill>
                  <a:srgbClr val="FFFFFF"/>
                </a:solidFill>
                <a:latin typeface="Lucida Sans"/>
                <a:cs typeface="Lucida Sans"/>
              </a:rPr>
              <a:t>make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notes</a:t>
            </a:r>
            <a:endParaRPr sz="1400">
              <a:latin typeface="Lucida Sans"/>
              <a:cs typeface="Lucida Sans"/>
            </a:endParaRPr>
          </a:p>
          <a:p>
            <a:pPr marL="227965" indent="-228600">
              <a:spcBef>
                <a:spcPts val="585"/>
              </a:spcBef>
              <a:buFont typeface="Arial"/>
              <a:buChar char="•"/>
              <a:tabLst>
                <a:tab pos="227965" algn="l"/>
                <a:tab pos="229235" algn="l"/>
              </a:tabLst>
            </a:pPr>
            <a:r>
              <a:rPr lang="en-US" sz="1400" spc="-85" dirty="0">
                <a:solidFill>
                  <a:srgbClr val="FFFFFF"/>
                </a:solidFill>
                <a:latin typeface="Lucida Sans"/>
                <a:cs typeface="Lucida Sans"/>
              </a:rPr>
              <a:t>develop digital skills </a:t>
            </a:r>
            <a:endParaRPr sz="1400" spc="-10" dirty="0">
              <a:solidFill>
                <a:srgbClr val="FFFFFF"/>
              </a:solidFill>
              <a:latin typeface="Lucida Sans"/>
              <a:cs typeface="Lucida Sans"/>
            </a:endParaRPr>
          </a:p>
          <a:p>
            <a:pPr marL="227965" indent="-228600">
              <a:lnSpc>
                <a:spcPct val="100000"/>
              </a:lnSpc>
              <a:spcBef>
                <a:spcPts val="585"/>
              </a:spcBef>
              <a:buFont typeface="Arial"/>
              <a:buChar char="•"/>
              <a:tabLst>
                <a:tab pos="227965" algn="l"/>
                <a:tab pos="229235" algn="l"/>
              </a:tabLst>
            </a:pPr>
            <a:r>
              <a:rPr sz="1400" spc="-105" dirty="0">
                <a:solidFill>
                  <a:srgbClr val="FFFFFF"/>
                </a:solidFill>
                <a:latin typeface="Lucida Sans"/>
                <a:cs typeface="Lucida Sans"/>
              </a:rPr>
              <a:t>spell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30" dirty="0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0" dirty="0">
                <a:solidFill>
                  <a:srgbClr val="FFFFFF"/>
                </a:solidFill>
                <a:latin typeface="Lucida Sans"/>
                <a:cs typeface="Lucida Sans"/>
              </a:rPr>
              <a:t>use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0" dirty="0">
                <a:solidFill>
                  <a:srgbClr val="FFFFFF"/>
                </a:solidFill>
                <a:latin typeface="Lucida Sans"/>
                <a:cs typeface="Lucida Sans"/>
              </a:rPr>
              <a:t>punctuation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ucida Sans"/>
                <a:cs typeface="Lucida Sans"/>
              </a:rPr>
              <a:t>correctly</a:t>
            </a:r>
            <a:endParaRPr sz="1400">
              <a:latin typeface="Lucida Sans"/>
              <a:cs typeface="Lucida Sans"/>
            </a:endParaRPr>
          </a:p>
          <a:p>
            <a:pPr marL="227965" indent="-228600">
              <a:lnSpc>
                <a:spcPct val="100000"/>
              </a:lnSpc>
              <a:spcBef>
                <a:spcPts val="590"/>
              </a:spcBef>
              <a:buFont typeface="Arial"/>
              <a:buChar char="•"/>
              <a:tabLst>
                <a:tab pos="227965" algn="l"/>
                <a:tab pos="229235" algn="l"/>
              </a:tabLst>
            </a:pPr>
            <a:r>
              <a:rPr sz="1400" spc="-120" dirty="0">
                <a:solidFill>
                  <a:srgbClr val="FFFFFF"/>
                </a:solidFill>
                <a:latin typeface="Lucida Sans"/>
                <a:cs typeface="Lucida Sans"/>
              </a:rPr>
              <a:t>read</a:t>
            </a:r>
            <a:r>
              <a:rPr sz="1400" spc="-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confidently</a:t>
            </a:r>
            <a:endParaRPr sz="1400">
              <a:latin typeface="Lucida Sans"/>
              <a:cs typeface="Lucida Sans"/>
            </a:endParaRPr>
          </a:p>
          <a:p>
            <a:pPr marL="227965" indent="-228600">
              <a:lnSpc>
                <a:spcPct val="100000"/>
              </a:lnSpc>
              <a:spcBef>
                <a:spcPts val="585"/>
              </a:spcBef>
              <a:buFont typeface="Arial"/>
              <a:buChar char="•"/>
              <a:tabLst>
                <a:tab pos="227965" algn="l"/>
                <a:tab pos="229235" algn="l"/>
              </a:tabLst>
            </a:pPr>
            <a:r>
              <a:rPr sz="1400" spc="-120" dirty="0">
                <a:solidFill>
                  <a:srgbClr val="FFFFFF"/>
                </a:solidFill>
                <a:latin typeface="Lucida Sans"/>
                <a:cs typeface="Lucida Sans"/>
              </a:rPr>
              <a:t>present</a:t>
            </a:r>
            <a:r>
              <a:rPr sz="1400" spc="-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your</a:t>
            </a:r>
            <a:r>
              <a:rPr sz="1400" spc="-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40" dirty="0">
                <a:solidFill>
                  <a:srgbClr val="FFFFFF"/>
                </a:solidFill>
                <a:latin typeface="Lucida Sans"/>
                <a:cs typeface="Lucida Sans"/>
              </a:rPr>
              <a:t>course</a:t>
            </a:r>
            <a:r>
              <a:rPr sz="1400" spc="-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work</a:t>
            </a:r>
            <a:endParaRPr sz="1400">
              <a:latin typeface="Lucida Sans"/>
              <a:cs typeface="Lucida Sans"/>
            </a:endParaRPr>
          </a:p>
          <a:p>
            <a:pPr marL="227965" indent="-228600">
              <a:lnSpc>
                <a:spcPct val="100000"/>
              </a:lnSpc>
              <a:spcBef>
                <a:spcPts val="585"/>
              </a:spcBef>
              <a:buFont typeface="Arial"/>
              <a:buChar char="•"/>
              <a:tabLst>
                <a:tab pos="227965" algn="l"/>
                <a:tab pos="229235" algn="l"/>
              </a:tabLst>
            </a:pPr>
            <a:r>
              <a:rPr sz="1400" spc="-140" dirty="0">
                <a:solidFill>
                  <a:srgbClr val="FFFFFF"/>
                </a:solidFill>
                <a:latin typeface="Lucida Sans"/>
                <a:cs typeface="Lucida Sans"/>
              </a:rPr>
              <a:t>support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your</a:t>
            </a:r>
            <a:r>
              <a:rPr sz="14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ucida Sans"/>
                <a:cs typeface="Lucida Sans"/>
              </a:rPr>
              <a:t>children</a:t>
            </a:r>
            <a:endParaRPr sz="1400">
              <a:latin typeface="Lucida Sans"/>
              <a:cs typeface="Lucida Sans"/>
            </a:endParaRPr>
          </a:p>
          <a:p>
            <a:pPr marL="227965" indent="-228600">
              <a:lnSpc>
                <a:spcPct val="100000"/>
              </a:lnSpc>
              <a:spcBef>
                <a:spcPts val="590"/>
              </a:spcBef>
              <a:buFont typeface="Arial"/>
              <a:buChar char="•"/>
              <a:tabLst>
                <a:tab pos="227965" algn="l"/>
                <a:tab pos="229235" algn="l"/>
              </a:tabLst>
            </a:pPr>
            <a:r>
              <a:rPr sz="1400" spc="-105" dirty="0">
                <a:solidFill>
                  <a:srgbClr val="FFFFFF"/>
                </a:solidFill>
                <a:latin typeface="Lucida Sans"/>
                <a:cs typeface="Lucida Sans"/>
              </a:rPr>
              <a:t>learn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about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95" dirty="0">
                <a:solidFill>
                  <a:srgbClr val="FFFFFF"/>
                </a:solidFill>
                <a:latin typeface="Lucida Sans"/>
                <a:cs typeface="Lucida Sans"/>
              </a:rPr>
              <a:t>living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5" dirty="0">
                <a:solidFill>
                  <a:srgbClr val="FFFFFF"/>
                </a:solidFill>
                <a:latin typeface="Lucida Sans"/>
                <a:cs typeface="Lucida Sans"/>
              </a:rPr>
              <a:t>in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ucida Sans"/>
                <a:cs typeface="Lucida Sans"/>
              </a:rPr>
              <a:t>Britain</a:t>
            </a:r>
            <a:endParaRPr sz="1400">
              <a:latin typeface="Lucida Sans"/>
              <a:cs typeface="Lucida Sans"/>
            </a:endParaRPr>
          </a:p>
          <a:p>
            <a:pPr marL="227965" indent="-228600">
              <a:spcBef>
                <a:spcPts val="585"/>
              </a:spcBef>
              <a:buFont typeface="Arial"/>
              <a:buChar char="•"/>
              <a:tabLst>
                <a:tab pos="227965" algn="l"/>
                <a:tab pos="229235" algn="l"/>
              </a:tabLst>
            </a:pPr>
            <a:r>
              <a:rPr sz="1400" spc="-105" dirty="0">
                <a:solidFill>
                  <a:srgbClr val="FFFFFF"/>
                </a:solidFill>
                <a:latin typeface="Lucida Sans"/>
                <a:cs typeface="Lucida Sans"/>
              </a:rPr>
              <a:t>get</a:t>
            </a:r>
            <a:r>
              <a:rPr sz="1400" spc="-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85" dirty="0">
                <a:solidFill>
                  <a:srgbClr val="FFFFFF"/>
                </a:solidFill>
                <a:latin typeface="Lucida Sans"/>
                <a:cs typeface="Lucida Sans"/>
              </a:rPr>
              <a:t>a</a:t>
            </a:r>
            <a:r>
              <a:rPr sz="1400" spc="-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5" dirty="0">
                <a:solidFill>
                  <a:srgbClr val="FFFFFF"/>
                </a:solidFill>
                <a:latin typeface="Lucida Sans"/>
                <a:cs typeface="Lucida Sans"/>
              </a:rPr>
              <a:t>qualification</a:t>
            </a:r>
            <a:r>
              <a:rPr sz="1400" spc="-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5" dirty="0">
                <a:solidFill>
                  <a:srgbClr val="FFFFFF"/>
                </a:solidFill>
                <a:latin typeface="Lucida Sans"/>
                <a:cs typeface="Lucida Sans"/>
              </a:rPr>
              <a:t>in</a:t>
            </a:r>
            <a:r>
              <a:rPr sz="1400" spc="-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14" dirty="0">
                <a:solidFill>
                  <a:srgbClr val="FFFFFF"/>
                </a:solidFill>
                <a:latin typeface="Lucida Sans"/>
                <a:cs typeface="Lucida Sans"/>
              </a:rPr>
              <a:t>English,</a:t>
            </a:r>
            <a:r>
              <a:rPr sz="1400" spc="-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5" err="1">
                <a:solidFill>
                  <a:srgbClr val="FFFFFF"/>
                </a:solidFill>
                <a:latin typeface="Lucida Sans"/>
                <a:cs typeface="Lucida Sans"/>
              </a:rPr>
              <a:t>maths</a:t>
            </a:r>
            <a:r>
              <a:rPr lang="en-US" sz="1400" spc="-125" dirty="0">
                <a:solidFill>
                  <a:srgbClr val="FFFFFF"/>
                </a:solidFill>
                <a:latin typeface="Lucida Sans"/>
                <a:cs typeface="Lucida Sans"/>
              </a:rPr>
              <a:t>, digital </a:t>
            </a:r>
            <a:r>
              <a:rPr lang="en-US" sz="1400" spc="-135" dirty="0">
                <a:solidFill>
                  <a:srgbClr val="FFFFFF"/>
                </a:solidFill>
                <a:latin typeface="Lucida Sans"/>
                <a:cs typeface="Lucida Sans"/>
              </a:rPr>
              <a:t>or</a:t>
            </a:r>
            <a:r>
              <a:rPr sz="1400" spc="-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14" dirty="0">
                <a:solidFill>
                  <a:srgbClr val="FFFFFF"/>
                </a:solidFill>
                <a:latin typeface="Lucida Sans"/>
                <a:cs typeface="Lucida Sans"/>
              </a:rPr>
              <a:t>ESOL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31471" y="2779712"/>
            <a:ext cx="4005579" cy="86427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R="5080">
              <a:lnSpc>
                <a:spcPct val="119100"/>
              </a:lnSpc>
              <a:spcBef>
                <a:spcPts val="100"/>
              </a:spcBef>
            </a:pPr>
            <a:r>
              <a:rPr sz="1400" spc="-85" dirty="0">
                <a:solidFill>
                  <a:srgbClr val="FFFFFF"/>
                </a:solidFill>
                <a:latin typeface="Lucida Sans"/>
                <a:cs typeface="Lucida Sans"/>
              </a:rPr>
              <a:t>W</a:t>
            </a:r>
            <a:r>
              <a:rPr sz="1600" spc="-85" dirty="0">
                <a:solidFill>
                  <a:srgbClr val="FFFFFF"/>
                </a:solidFill>
                <a:latin typeface="Lucida Sans"/>
                <a:cs typeface="Lucida Sans"/>
              </a:rPr>
              <a:t>e</a:t>
            </a:r>
            <a:r>
              <a:rPr sz="16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120" dirty="0">
                <a:solidFill>
                  <a:srgbClr val="FFFFFF"/>
                </a:solidFill>
                <a:latin typeface="Lucida Sans"/>
                <a:cs typeface="Lucida Sans"/>
              </a:rPr>
              <a:t>also</a:t>
            </a:r>
            <a:r>
              <a:rPr sz="16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110" dirty="0">
                <a:solidFill>
                  <a:srgbClr val="FFFFFF"/>
                </a:solidFill>
                <a:latin typeface="Lucida Sans"/>
                <a:cs typeface="Lucida Sans"/>
              </a:rPr>
              <a:t>offer</a:t>
            </a:r>
            <a:r>
              <a:rPr sz="16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85" dirty="0">
                <a:solidFill>
                  <a:srgbClr val="FFFFFF"/>
                </a:solidFill>
                <a:latin typeface="Lucida Sans"/>
                <a:cs typeface="Lucida Sans"/>
              </a:rPr>
              <a:t>Braille,</a:t>
            </a:r>
            <a:r>
              <a:rPr sz="16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125" dirty="0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sz="16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105" dirty="0">
                <a:solidFill>
                  <a:srgbClr val="FFFFFF"/>
                </a:solidFill>
                <a:latin typeface="Lucida Sans"/>
                <a:cs typeface="Lucida Sans"/>
              </a:rPr>
              <a:t>specialist</a:t>
            </a:r>
            <a:r>
              <a:rPr sz="16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130" dirty="0">
                <a:solidFill>
                  <a:srgbClr val="FFFFFF"/>
                </a:solidFill>
                <a:latin typeface="Lucida Sans"/>
                <a:cs typeface="Lucida Sans"/>
              </a:rPr>
              <a:t>English</a:t>
            </a:r>
            <a:r>
              <a:rPr sz="16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125" dirty="0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sz="16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85" dirty="0">
                <a:solidFill>
                  <a:srgbClr val="FFFFFF"/>
                </a:solidFill>
                <a:latin typeface="Lucida Sans"/>
                <a:cs typeface="Lucida Sans"/>
              </a:rPr>
              <a:t>maths </a:t>
            </a:r>
            <a:r>
              <a:rPr sz="1600" spc="-120" dirty="0">
                <a:solidFill>
                  <a:srgbClr val="FFFFFF"/>
                </a:solidFill>
                <a:latin typeface="Lucida Sans"/>
                <a:cs typeface="Lucida Sans"/>
              </a:rPr>
              <a:t>classes</a:t>
            </a:r>
            <a:r>
              <a:rPr sz="16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130" dirty="0">
                <a:solidFill>
                  <a:srgbClr val="FFFFFF"/>
                </a:solidFill>
                <a:latin typeface="Lucida Sans"/>
                <a:cs typeface="Lucida Sans"/>
              </a:rPr>
              <a:t>for</a:t>
            </a:r>
            <a:r>
              <a:rPr sz="16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120" dirty="0">
                <a:solidFill>
                  <a:srgbClr val="FFFFFF"/>
                </a:solidFill>
                <a:latin typeface="Lucida Sans"/>
                <a:cs typeface="Lucida Sans"/>
              </a:rPr>
              <a:t>blind</a:t>
            </a:r>
            <a:r>
              <a:rPr sz="16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125" dirty="0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sz="16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80" dirty="0">
                <a:solidFill>
                  <a:srgbClr val="FFFFFF"/>
                </a:solidFill>
                <a:latin typeface="Lucida Sans"/>
                <a:cs typeface="Lucida Sans"/>
              </a:rPr>
              <a:t>visually</a:t>
            </a:r>
            <a:r>
              <a:rPr sz="16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114" dirty="0">
                <a:solidFill>
                  <a:srgbClr val="FFFFFF"/>
                </a:solidFill>
                <a:latin typeface="Lucida Sans"/>
                <a:cs typeface="Lucida Sans"/>
              </a:rPr>
              <a:t>impaired</a:t>
            </a:r>
            <a:r>
              <a:rPr sz="16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Lucida Sans"/>
                <a:cs typeface="Lucida Sans"/>
              </a:rPr>
              <a:t>learners</a:t>
            </a:r>
            <a:endParaRPr sz="1600">
              <a:latin typeface="Lucida Sans"/>
              <a:cs typeface="Lucida San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731471" y="4042620"/>
            <a:ext cx="4197350" cy="25904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>
              <a:spcBef>
                <a:spcPts val="100"/>
              </a:spcBef>
            </a:pPr>
            <a:r>
              <a:rPr sz="1600" spc="-140" dirty="0">
                <a:solidFill>
                  <a:srgbClr val="FFFFFF"/>
                </a:solidFill>
                <a:latin typeface="Lucida Sans"/>
                <a:cs typeface="Trebuchet MS"/>
              </a:rPr>
              <a:t>For</a:t>
            </a:r>
            <a:r>
              <a:rPr sz="1600" spc="-60" dirty="0">
                <a:solidFill>
                  <a:srgbClr val="FFFFFF"/>
                </a:solidFill>
                <a:latin typeface="Lucida Sans"/>
                <a:cs typeface="Trebuchet MS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Lucida Sans"/>
                <a:cs typeface="Trebuchet MS"/>
              </a:rPr>
              <a:t>more</a:t>
            </a:r>
            <a:r>
              <a:rPr sz="1600" spc="-75" dirty="0">
                <a:solidFill>
                  <a:srgbClr val="FFFFFF"/>
                </a:solidFill>
                <a:latin typeface="Lucida Sans"/>
                <a:cs typeface="Trebuchet MS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Lucida Sans"/>
                <a:cs typeface="Trebuchet MS"/>
              </a:rPr>
              <a:t>information</a:t>
            </a:r>
            <a:r>
              <a:rPr sz="1600" spc="-65" dirty="0">
                <a:solidFill>
                  <a:srgbClr val="FFFFFF"/>
                </a:solidFill>
                <a:latin typeface="Lucida Sans"/>
                <a:cs typeface="Trebuchet MS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Lucida Sans"/>
                <a:cs typeface="Trebuchet MS"/>
              </a:rPr>
              <a:t>speak</a:t>
            </a:r>
            <a:r>
              <a:rPr sz="1600" spc="-65" dirty="0">
                <a:solidFill>
                  <a:srgbClr val="FFFFFF"/>
                </a:solidFill>
                <a:latin typeface="Lucida Sans"/>
                <a:cs typeface="Trebuchet MS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Lucida Sans"/>
                <a:cs typeface="Trebuchet MS"/>
              </a:rPr>
              <a:t>to</a:t>
            </a:r>
            <a:r>
              <a:rPr sz="1600" spc="-65" dirty="0">
                <a:solidFill>
                  <a:srgbClr val="FFFFFF"/>
                </a:solidFill>
                <a:latin typeface="Lucida Sans"/>
                <a:cs typeface="Trebuchet MS"/>
              </a:rPr>
              <a:t> </a:t>
            </a:r>
            <a:r>
              <a:rPr sz="1600" spc="-60" dirty="0">
                <a:solidFill>
                  <a:srgbClr val="FFFFFF"/>
                </a:solidFill>
                <a:latin typeface="Lucida Sans"/>
                <a:cs typeface="Trebuchet MS"/>
              </a:rPr>
              <a:t>your</a:t>
            </a:r>
            <a:r>
              <a:rPr sz="1600" spc="-65" dirty="0">
                <a:solidFill>
                  <a:srgbClr val="FFFFFF"/>
                </a:solidFill>
                <a:latin typeface="Lucida Sans"/>
                <a:cs typeface="Trebuchet MS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Lucida Sans"/>
                <a:cs typeface="Trebuchet MS"/>
              </a:rPr>
              <a:t>tutor</a:t>
            </a:r>
            <a:r>
              <a:rPr lang="en-US" sz="1600" spc="-30" dirty="0">
                <a:solidFill>
                  <a:srgbClr val="FFFFFF"/>
                </a:solidFill>
                <a:latin typeface="Lucida Sans"/>
                <a:cs typeface="Trebuchet MS"/>
              </a:rPr>
              <a:t>, or</a:t>
            </a:r>
            <a:endParaRPr sz="1600">
              <a:latin typeface="Lucida San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731459" y="4554715"/>
            <a:ext cx="4281805" cy="184409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b="1" spc="-30" dirty="0">
                <a:solidFill>
                  <a:schemeClr val="bg1"/>
                </a:solidFill>
                <a:latin typeface="Lucida Sans"/>
                <a:cs typeface="Trebuchet MS"/>
              </a:rPr>
              <a:t>email: </a:t>
            </a:r>
            <a:r>
              <a:rPr sz="1600" b="1" spc="-40" dirty="0">
                <a:solidFill>
                  <a:schemeClr val="bg1"/>
                </a:solidFill>
                <a:latin typeface="Lucida Sans"/>
                <a:cs typeface="Trebuchet M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adulted-</a:t>
            </a:r>
            <a:r>
              <a:rPr sz="1600" b="1" spc="-30" dirty="0">
                <a:solidFill>
                  <a:schemeClr val="bg1"/>
                </a:solidFill>
                <a:latin typeface="Lucida Sans"/>
                <a:cs typeface="Trebuchet M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queries</a:t>
            </a:r>
            <a:r>
              <a:rPr sz="1600" b="1" spc="-30" dirty="0">
                <a:solidFill>
                  <a:schemeClr val="bg1"/>
                </a:solidFill>
                <a:latin typeface="Lucida Sans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sz="1600" b="1" spc="-30" dirty="0">
                <a:solidFill>
                  <a:schemeClr val="bg1"/>
                </a:solidFill>
                <a:latin typeface="Lucida Sans"/>
                <a:cs typeface="Trebuchet M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Coventry.gov.uk</a:t>
            </a:r>
            <a:endParaRPr lang="en-US" sz="1600" b="1">
              <a:solidFill>
                <a:schemeClr val="bg1"/>
              </a:solidFill>
              <a:latin typeface="Lucida Sans"/>
              <a:cs typeface="Trebuchet MS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 b="1" dirty="0">
              <a:latin typeface="Lucida Sans"/>
              <a:cs typeface="Trebuchet MS"/>
            </a:endParaRPr>
          </a:p>
          <a:p>
            <a:pPr>
              <a:lnSpc>
                <a:spcPct val="100000"/>
              </a:lnSpc>
            </a:pPr>
            <a:r>
              <a:rPr sz="1600" b="1" spc="-25" dirty="0">
                <a:solidFill>
                  <a:srgbClr val="FFFFFF"/>
                </a:solidFill>
                <a:latin typeface="Lucida Sans"/>
                <a:cs typeface="Lucida Sans"/>
              </a:rPr>
              <a:t>or</a:t>
            </a:r>
            <a:endParaRPr sz="1600" b="1" dirty="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 b="1" dirty="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</a:pPr>
            <a:r>
              <a:rPr sz="1600" b="1" spc="-95" dirty="0">
                <a:solidFill>
                  <a:srgbClr val="FFFFFF"/>
                </a:solidFill>
                <a:latin typeface="Lucida Sans"/>
                <a:cs typeface="Lucida Sans"/>
              </a:rPr>
              <a:t>phone:</a:t>
            </a:r>
            <a:r>
              <a:rPr sz="1600" b="1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b="1" dirty="0">
                <a:solidFill>
                  <a:srgbClr val="FFFFFF"/>
                </a:solidFill>
                <a:latin typeface="Lucida Sans"/>
                <a:cs typeface="Arial"/>
              </a:rPr>
              <a:t>024</a:t>
            </a:r>
            <a:r>
              <a:rPr sz="1600" b="1" spc="-10" dirty="0">
                <a:solidFill>
                  <a:srgbClr val="FFFFFF"/>
                </a:solidFill>
                <a:latin typeface="Lucida Sans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Lucida Sans"/>
                <a:cs typeface="Arial"/>
              </a:rPr>
              <a:t>7697</a:t>
            </a:r>
            <a:r>
              <a:rPr sz="1600" b="1" spc="-5" dirty="0">
                <a:solidFill>
                  <a:srgbClr val="FFFFFF"/>
                </a:solidFill>
                <a:latin typeface="Lucida Sans"/>
                <a:cs typeface="Arial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Lucida Sans"/>
                <a:cs typeface="Arial"/>
              </a:rPr>
              <a:t>5200</a:t>
            </a:r>
            <a:endParaRPr sz="1600" b="1">
              <a:latin typeface="Lucida Sans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200" spc="-85" dirty="0">
                <a:solidFill>
                  <a:srgbClr val="FFFFFF"/>
                </a:solidFill>
                <a:latin typeface="Lucida Sans"/>
                <a:cs typeface="Lucida Sans"/>
              </a:rPr>
              <a:t>*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300" spc="-70" dirty="0">
                <a:solidFill>
                  <a:srgbClr val="FFFFFF"/>
                </a:solidFill>
                <a:latin typeface="Lucida Sans"/>
                <a:cs typeface="Lucida Sans"/>
              </a:rPr>
              <a:t>Please</a:t>
            </a:r>
            <a:r>
              <a:rPr sz="13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300" spc="-90" dirty="0">
                <a:solidFill>
                  <a:srgbClr val="FFFFFF"/>
                </a:solidFill>
                <a:latin typeface="Lucida Sans"/>
                <a:cs typeface="Lucida Sans"/>
              </a:rPr>
              <a:t>note</a:t>
            </a:r>
            <a:r>
              <a:rPr sz="13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300" spc="-110" dirty="0">
                <a:solidFill>
                  <a:srgbClr val="FFFFFF"/>
                </a:solidFill>
                <a:latin typeface="Lucida Sans"/>
                <a:cs typeface="Lucida Sans"/>
              </a:rPr>
              <a:t>some</a:t>
            </a:r>
            <a:r>
              <a:rPr sz="13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300" spc="-155" dirty="0">
                <a:solidFill>
                  <a:srgbClr val="FFFFFF"/>
                </a:solidFill>
                <a:latin typeface="Lucida Sans"/>
                <a:cs typeface="Lucida Sans"/>
              </a:rPr>
              <a:t>ESOL</a:t>
            </a:r>
            <a:r>
              <a:rPr sz="13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300" spc="-85" dirty="0">
                <a:solidFill>
                  <a:srgbClr val="FFFFFF"/>
                </a:solidFill>
                <a:latin typeface="Lucida Sans"/>
                <a:cs typeface="Lucida Sans"/>
              </a:rPr>
              <a:t>learners</a:t>
            </a:r>
            <a:r>
              <a:rPr sz="13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300" spc="-90" dirty="0">
                <a:solidFill>
                  <a:srgbClr val="FFFFFF"/>
                </a:solidFill>
                <a:latin typeface="Lucida Sans"/>
                <a:cs typeface="Lucida Sans"/>
              </a:rPr>
              <a:t>may</a:t>
            </a:r>
            <a:r>
              <a:rPr sz="13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300" spc="-90" dirty="0">
                <a:solidFill>
                  <a:srgbClr val="FFFFFF"/>
                </a:solidFill>
                <a:latin typeface="Lucida Sans"/>
                <a:cs typeface="Lucida Sans"/>
              </a:rPr>
              <a:t>need</a:t>
            </a:r>
            <a:r>
              <a:rPr sz="13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300" spc="-95" dirty="0">
                <a:solidFill>
                  <a:srgbClr val="FFFFFF"/>
                </a:solidFill>
                <a:latin typeface="Lucida Sans"/>
                <a:cs typeface="Lucida Sans"/>
              </a:rPr>
              <a:t>to</a:t>
            </a:r>
            <a:r>
              <a:rPr sz="13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300" spc="-90" dirty="0">
                <a:solidFill>
                  <a:srgbClr val="FFFFFF"/>
                </a:solidFill>
                <a:latin typeface="Lucida Sans"/>
                <a:cs typeface="Lucida Sans"/>
              </a:rPr>
              <a:t>pay</a:t>
            </a:r>
            <a:r>
              <a:rPr sz="13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300" spc="-110" dirty="0">
                <a:solidFill>
                  <a:srgbClr val="FFFFFF"/>
                </a:solidFill>
                <a:latin typeface="Lucida Sans"/>
                <a:cs typeface="Lucida Sans"/>
              </a:rPr>
              <a:t>for</a:t>
            </a:r>
            <a:r>
              <a:rPr sz="13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300" spc="-85" dirty="0">
                <a:solidFill>
                  <a:srgbClr val="FFFFFF"/>
                </a:solidFill>
                <a:latin typeface="Lucida Sans"/>
                <a:cs typeface="Lucida Sans"/>
              </a:rPr>
              <a:t>their</a:t>
            </a:r>
            <a:r>
              <a:rPr sz="13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300" spc="-70" dirty="0">
                <a:solidFill>
                  <a:srgbClr val="FFFFFF"/>
                </a:solidFill>
                <a:latin typeface="Lucida Sans"/>
                <a:cs typeface="Lucida Sans"/>
              </a:rPr>
              <a:t>course</a:t>
            </a:r>
            <a:endParaRPr sz="13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22400">
              <a:lnSpc>
                <a:spcPct val="100000"/>
              </a:lnSpc>
              <a:spcBef>
                <a:spcPts val="100"/>
              </a:spcBef>
            </a:pPr>
            <a:r>
              <a:rPr sz="4200" spc="-220" dirty="0"/>
              <a:t>Celebrate</a:t>
            </a:r>
            <a:r>
              <a:rPr sz="4200" spc="-85" dirty="0"/>
              <a:t> </a:t>
            </a:r>
            <a:r>
              <a:rPr sz="4200" spc="-114" dirty="0"/>
              <a:t>diversity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833704" y="1629321"/>
            <a:ext cx="9603105" cy="602728"/>
          </a:xfrm>
          <a:prstGeom prst="rect">
            <a:avLst/>
          </a:prstGeom>
          <a:solidFill>
            <a:srgbClr val="00B3CA"/>
          </a:solidFill>
        </p:spPr>
        <p:txBody>
          <a:bodyPr vert="horz" wrap="square" lIns="0" tIns="246379" rIns="0" bIns="0" rtlCol="0" anchor="t">
            <a:spAutoFit/>
          </a:bodyPr>
          <a:lstStyle/>
          <a:p>
            <a:pPr marL="198755">
              <a:lnSpc>
                <a:spcPct val="100000"/>
              </a:lnSpc>
              <a:spcBef>
                <a:spcPts val="1939"/>
              </a:spcBef>
            </a:pPr>
            <a:r>
              <a:rPr sz="2300" spc="-100" dirty="0">
                <a:solidFill>
                  <a:srgbClr val="FFFFFF"/>
                </a:solidFill>
                <a:latin typeface="Lucida Sans"/>
                <a:cs typeface="Lucida Sans"/>
              </a:rPr>
              <a:t>We</a:t>
            </a:r>
            <a:r>
              <a:rPr sz="2300" spc="-8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300" spc="-55" dirty="0">
                <a:solidFill>
                  <a:srgbClr val="FFFFFF"/>
                </a:solidFill>
                <a:latin typeface="Lucida Sans"/>
                <a:cs typeface="Lucida Sans"/>
              </a:rPr>
              <a:t>will</a:t>
            </a:r>
            <a:r>
              <a:rPr sz="2300" spc="-8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300" spc="-155" dirty="0">
                <a:solidFill>
                  <a:srgbClr val="FFFFFF"/>
                </a:solidFill>
                <a:latin typeface="Lucida Sans"/>
                <a:cs typeface="Lucida Sans"/>
              </a:rPr>
              <a:t>provide</a:t>
            </a:r>
            <a:r>
              <a:rPr sz="2300" spc="-8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300" spc="-140" dirty="0">
                <a:solidFill>
                  <a:srgbClr val="FFFFFF"/>
                </a:solidFill>
                <a:latin typeface="Lucida Sans"/>
                <a:cs typeface="Lucida Sans"/>
              </a:rPr>
              <a:t>learning</a:t>
            </a:r>
            <a:r>
              <a:rPr sz="2300" spc="-8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300" spc="-125" dirty="0">
                <a:solidFill>
                  <a:srgbClr val="FFFFFF"/>
                </a:solidFill>
                <a:latin typeface="Lucida Sans"/>
                <a:cs typeface="Lucida Sans"/>
              </a:rPr>
              <a:t>that</a:t>
            </a:r>
            <a:r>
              <a:rPr sz="2300" spc="-8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300" spc="-145" dirty="0">
                <a:solidFill>
                  <a:srgbClr val="FFFFFF"/>
                </a:solidFill>
                <a:latin typeface="Lucida Sans"/>
                <a:cs typeface="Lucida Sans"/>
              </a:rPr>
              <a:t>celebrates</a:t>
            </a:r>
            <a:r>
              <a:rPr sz="2300" spc="-8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300" spc="-190" dirty="0">
                <a:solidFill>
                  <a:srgbClr val="FFFFFF"/>
                </a:solidFill>
                <a:latin typeface="Lucida Sans"/>
                <a:cs typeface="Lucida Sans"/>
              </a:rPr>
              <a:t>our</a:t>
            </a:r>
            <a:r>
              <a:rPr sz="2300" spc="-8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300" spc="-135" dirty="0">
                <a:solidFill>
                  <a:srgbClr val="FFFFFF"/>
                </a:solidFill>
                <a:latin typeface="Lucida Sans"/>
                <a:cs typeface="Lucida Sans"/>
              </a:rPr>
              <a:t>diverse</a:t>
            </a:r>
            <a:r>
              <a:rPr sz="2300" spc="-8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lang="en-US" sz="2300" spc="-80" dirty="0">
                <a:solidFill>
                  <a:srgbClr val="FFFFFF"/>
                </a:solidFill>
                <a:latin typeface="Lucida Sans"/>
                <a:cs typeface="Lucida Sans"/>
              </a:rPr>
              <a:t>society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777045" y="2657157"/>
            <a:ext cx="1812925" cy="1891030"/>
            <a:chOff x="2777045" y="2657157"/>
            <a:chExt cx="1812925" cy="18910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89745" y="2669705"/>
              <a:ext cx="1787309" cy="186565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789745" y="2669857"/>
              <a:ext cx="1787525" cy="1865630"/>
            </a:xfrm>
            <a:custGeom>
              <a:avLst/>
              <a:gdLst/>
              <a:ahLst/>
              <a:cxnLst/>
              <a:rect l="l" t="t" r="r" b="b"/>
              <a:pathLst>
                <a:path w="1787525" h="1865629">
                  <a:moveTo>
                    <a:pt x="0" y="1865502"/>
                  </a:moveTo>
                  <a:lnTo>
                    <a:pt x="1787270" y="1865502"/>
                  </a:lnTo>
                  <a:lnTo>
                    <a:pt x="1787270" y="0"/>
                  </a:lnTo>
                  <a:lnTo>
                    <a:pt x="0" y="0"/>
                  </a:lnTo>
                  <a:lnTo>
                    <a:pt x="0" y="1865502"/>
                  </a:lnTo>
                  <a:close/>
                </a:path>
              </a:pathLst>
            </a:custGeom>
            <a:ln w="25400">
              <a:solidFill>
                <a:srgbClr val="0079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6681940" y="4670501"/>
            <a:ext cx="1812925" cy="1891030"/>
            <a:chOff x="6681940" y="4670501"/>
            <a:chExt cx="1812925" cy="189103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94640" y="4683048"/>
              <a:ext cx="1787296" cy="186565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694640" y="4683201"/>
              <a:ext cx="1787525" cy="1865630"/>
            </a:xfrm>
            <a:custGeom>
              <a:avLst/>
              <a:gdLst/>
              <a:ahLst/>
              <a:cxnLst/>
              <a:rect l="l" t="t" r="r" b="b"/>
              <a:pathLst>
                <a:path w="1787525" h="1865629">
                  <a:moveTo>
                    <a:pt x="0" y="1865502"/>
                  </a:moveTo>
                  <a:lnTo>
                    <a:pt x="1787270" y="1865502"/>
                  </a:lnTo>
                  <a:lnTo>
                    <a:pt x="1787270" y="0"/>
                  </a:lnTo>
                  <a:lnTo>
                    <a:pt x="0" y="0"/>
                  </a:lnTo>
                  <a:lnTo>
                    <a:pt x="0" y="1865502"/>
                  </a:lnTo>
                  <a:close/>
                </a:path>
              </a:pathLst>
            </a:custGeom>
            <a:ln w="25400">
              <a:solidFill>
                <a:srgbClr val="0079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4729492" y="4670501"/>
            <a:ext cx="1812925" cy="1891030"/>
            <a:chOff x="4729492" y="4670501"/>
            <a:chExt cx="1812925" cy="189103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42776" y="4700105"/>
              <a:ext cx="1786127" cy="184861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742192" y="4683201"/>
              <a:ext cx="1787525" cy="1865630"/>
            </a:xfrm>
            <a:custGeom>
              <a:avLst/>
              <a:gdLst/>
              <a:ahLst/>
              <a:cxnLst/>
              <a:rect l="l" t="t" r="r" b="b"/>
              <a:pathLst>
                <a:path w="1787525" h="1865629">
                  <a:moveTo>
                    <a:pt x="0" y="1865502"/>
                  </a:moveTo>
                  <a:lnTo>
                    <a:pt x="1787270" y="1865502"/>
                  </a:lnTo>
                  <a:lnTo>
                    <a:pt x="1787270" y="0"/>
                  </a:lnTo>
                  <a:lnTo>
                    <a:pt x="0" y="0"/>
                  </a:lnTo>
                  <a:lnTo>
                    <a:pt x="0" y="1865502"/>
                  </a:lnTo>
                  <a:close/>
                </a:path>
              </a:pathLst>
            </a:custGeom>
            <a:ln w="25400">
              <a:solidFill>
                <a:srgbClr val="0079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623998" y="2657157"/>
            <a:ext cx="1812925" cy="1891030"/>
            <a:chOff x="8623998" y="2657157"/>
            <a:chExt cx="1812925" cy="1891030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36698" y="2678023"/>
              <a:ext cx="1787296" cy="184900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636698" y="2669857"/>
              <a:ext cx="1787525" cy="1865630"/>
            </a:xfrm>
            <a:custGeom>
              <a:avLst/>
              <a:gdLst/>
              <a:ahLst/>
              <a:cxnLst/>
              <a:rect l="l" t="t" r="r" b="b"/>
              <a:pathLst>
                <a:path w="1787525" h="1865629">
                  <a:moveTo>
                    <a:pt x="0" y="1865502"/>
                  </a:moveTo>
                  <a:lnTo>
                    <a:pt x="1787270" y="1865502"/>
                  </a:lnTo>
                  <a:lnTo>
                    <a:pt x="1787270" y="0"/>
                  </a:lnTo>
                  <a:lnTo>
                    <a:pt x="0" y="0"/>
                  </a:lnTo>
                  <a:lnTo>
                    <a:pt x="0" y="1865502"/>
                  </a:lnTo>
                  <a:close/>
                </a:path>
              </a:pathLst>
            </a:custGeom>
            <a:ln w="25400">
              <a:solidFill>
                <a:srgbClr val="0079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4728845" y="2657157"/>
            <a:ext cx="1812925" cy="1891030"/>
            <a:chOff x="4728845" y="2657157"/>
            <a:chExt cx="1812925" cy="1891030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41545" y="2669717"/>
              <a:ext cx="1787296" cy="186565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741545" y="2669857"/>
              <a:ext cx="1787525" cy="1865630"/>
            </a:xfrm>
            <a:custGeom>
              <a:avLst/>
              <a:gdLst/>
              <a:ahLst/>
              <a:cxnLst/>
              <a:rect l="l" t="t" r="r" b="b"/>
              <a:pathLst>
                <a:path w="1787525" h="1865629">
                  <a:moveTo>
                    <a:pt x="0" y="1865502"/>
                  </a:moveTo>
                  <a:lnTo>
                    <a:pt x="1787270" y="1865502"/>
                  </a:lnTo>
                  <a:lnTo>
                    <a:pt x="1787270" y="0"/>
                  </a:lnTo>
                  <a:lnTo>
                    <a:pt x="0" y="0"/>
                  </a:lnTo>
                  <a:lnTo>
                    <a:pt x="0" y="1865502"/>
                  </a:lnTo>
                  <a:close/>
                </a:path>
              </a:pathLst>
            </a:custGeom>
            <a:ln w="25400">
              <a:solidFill>
                <a:srgbClr val="0079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2777045" y="4670501"/>
            <a:ext cx="1812925" cy="1891030"/>
            <a:chOff x="2777045" y="4670501"/>
            <a:chExt cx="1812925" cy="1891030"/>
          </a:xfrm>
        </p:grpSpPr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94914" y="4701768"/>
              <a:ext cx="1782152" cy="184163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789745" y="4683201"/>
              <a:ext cx="1787525" cy="1865630"/>
            </a:xfrm>
            <a:custGeom>
              <a:avLst/>
              <a:gdLst/>
              <a:ahLst/>
              <a:cxnLst/>
              <a:rect l="l" t="t" r="r" b="b"/>
              <a:pathLst>
                <a:path w="1787525" h="1865629">
                  <a:moveTo>
                    <a:pt x="0" y="1865502"/>
                  </a:moveTo>
                  <a:lnTo>
                    <a:pt x="1787270" y="1865502"/>
                  </a:lnTo>
                  <a:lnTo>
                    <a:pt x="1787270" y="0"/>
                  </a:lnTo>
                  <a:lnTo>
                    <a:pt x="0" y="0"/>
                  </a:lnTo>
                  <a:lnTo>
                    <a:pt x="0" y="1865502"/>
                  </a:lnTo>
                  <a:close/>
                </a:path>
              </a:pathLst>
            </a:custGeom>
            <a:ln w="25400">
              <a:solidFill>
                <a:srgbClr val="0079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813803" y="2657157"/>
            <a:ext cx="1812925" cy="1891030"/>
            <a:chOff x="813803" y="2657157"/>
            <a:chExt cx="1812925" cy="1891030"/>
          </a:xfrm>
        </p:grpSpPr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6503" y="2686748"/>
              <a:ext cx="1787296" cy="184595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826503" y="2669857"/>
              <a:ext cx="1787525" cy="1865630"/>
            </a:xfrm>
            <a:custGeom>
              <a:avLst/>
              <a:gdLst/>
              <a:ahLst/>
              <a:cxnLst/>
              <a:rect l="l" t="t" r="r" b="b"/>
              <a:pathLst>
                <a:path w="1787525" h="1865629">
                  <a:moveTo>
                    <a:pt x="0" y="1865502"/>
                  </a:moveTo>
                  <a:lnTo>
                    <a:pt x="1787270" y="1865502"/>
                  </a:lnTo>
                  <a:lnTo>
                    <a:pt x="1787270" y="0"/>
                  </a:lnTo>
                  <a:lnTo>
                    <a:pt x="0" y="0"/>
                  </a:lnTo>
                  <a:lnTo>
                    <a:pt x="0" y="1865502"/>
                  </a:lnTo>
                  <a:close/>
                </a:path>
              </a:pathLst>
            </a:custGeom>
            <a:ln w="25400">
              <a:solidFill>
                <a:srgbClr val="0079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6681940" y="2657157"/>
            <a:ext cx="1812925" cy="1891030"/>
            <a:chOff x="6681940" y="2657157"/>
            <a:chExt cx="1812925" cy="1891030"/>
          </a:xfrm>
        </p:grpSpPr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94640" y="2669705"/>
              <a:ext cx="1787296" cy="186565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6694640" y="2669857"/>
              <a:ext cx="1787525" cy="1865630"/>
            </a:xfrm>
            <a:custGeom>
              <a:avLst/>
              <a:gdLst/>
              <a:ahLst/>
              <a:cxnLst/>
              <a:rect l="l" t="t" r="r" b="b"/>
              <a:pathLst>
                <a:path w="1787525" h="1865629">
                  <a:moveTo>
                    <a:pt x="0" y="1865502"/>
                  </a:moveTo>
                  <a:lnTo>
                    <a:pt x="1787270" y="1865502"/>
                  </a:lnTo>
                  <a:lnTo>
                    <a:pt x="1787270" y="0"/>
                  </a:lnTo>
                  <a:lnTo>
                    <a:pt x="0" y="0"/>
                  </a:lnTo>
                  <a:lnTo>
                    <a:pt x="0" y="1865502"/>
                  </a:lnTo>
                  <a:close/>
                </a:path>
              </a:pathLst>
            </a:custGeom>
            <a:ln w="25400">
              <a:solidFill>
                <a:srgbClr val="0079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813803" y="4666005"/>
            <a:ext cx="1812925" cy="1891030"/>
            <a:chOff x="813803" y="4666005"/>
            <a:chExt cx="1812925" cy="1891030"/>
          </a:xfrm>
        </p:grpSpPr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6503" y="4681207"/>
              <a:ext cx="1787309" cy="1862988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826503" y="4678705"/>
              <a:ext cx="1787525" cy="1865630"/>
            </a:xfrm>
            <a:custGeom>
              <a:avLst/>
              <a:gdLst/>
              <a:ahLst/>
              <a:cxnLst/>
              <a:rect l="l" t="t" r="r" b="b"/>
              <a:pathLst>
                <a:path w="1787525" h="1865629">
                  <a:moveTo>
                    <a:pt x="0" y="1865502"/>
                  </a:moveTo>
                  <a:lnTo>
                    <a:pt x="1787270" y="1865502"/>
                  </a:lnTo>
                  <a:lnTo>
                    <a:pt x="1787270" y="0"/>
                  </a:lnTo>
                  <a:lnTo>
                    <a:pt x="0" y="0"/>
                  </a:lnTo>
                  <a:lnTo>
                    <a:pt x="0" y="1865502"/>
                  </a:lnTo>
                  <a:close/>
                </a:path>
              </a:pathLst>
            </a:custGeom>
            <a:ln w="25400">
              <a:solidFill>
                <a:srgbClr val="0079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8623147" y="4670501"/>
            <a:ext cx="1812925" cy="1891030"/>
            <a:chOff x="8623147" y="4670501"/>
            <a:chExt cx="1812925" cy="1891030"/>
          </a:xfrm>
        </p:grpSpPr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635847" y="4683048"/>
              <a:ext cx="1787309" cy="1865655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8635847" y="4683201"/>
              <a:ext cx="1787525" cy="1865630"/>
            </a:xfrm>
            <a:custGeom>
              <a:avLst/>
              <a:gdLst/>
              <a:ahLst/>
              <a:cxnLst/>
              <a:rect l="l" t="t" r="r" b="b"/>
              <a:pathLst>
                <a:path w="1787525" h="1865629">
                  <a:moveTo>
                    <a:pt x="0" y="1865502"/>
                  </a:moveTo>
                  <a:lnTo>
                    <a:pt x="1787270" y="1865502"/>
                  </a:lnTo>
                  <a:lnTo>
                    <a:pt x="1787270" y="0"/>
                  </a:lnTo>
                  <a:lnTo>
                    <a:pt x="0" y="0"/>
                  </a:lnTo>
                  <a:lnTo>
                    <a:pt x="0" y="1865502"/>
                  </a:lnTo>
                  <a:close/>
                </a:path>
              </a:pathLst>
            </a:custGeom>
            <a:ln w="25400">
              <a:solidFill>
                <a:srgbClr val="0079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0" y="7635608"/>
            <a:ext cx="11225530" cy="458470"/>
            <a:chOff x="0" y="7635608"/>
            <a:chExt cx="11225530" cy="458470"/>
          </a:xfrm>
        </p:grpSpPr>
        <p:sp>
          <p:nvSpPr>
            <p:cNvPr id="35" name="object 35"/>
            <p:cNvSpPr/>
            <p:nvPr/>
          </p:nvSpPr>
          <p:spPr>
            <a:xfrm>
              <a:off x="158711" y="7635608"/>
              <a:ext cx="1855470" cy="299085"/>
            </a:xfrm>
            <a:custGeom>
              <a:avLst/>
              <a:gdLst/>
              <a:ahLst/>
              <a:cxnLst/>
              <a:rect l="l" t="t" r="r" b="b"/>
              <a:pathLst>
                <a:path w="1855470" h="299084">
                  <a:moveTo>
                    <a:pt x="1854962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854962" y="299085"/>
                  </a:lnTo>
                  <a:lnTo>
                    <a:pt x="1854962" y="0"/>
                  </a:lnTo>
                  <a:close/>
                </a:path>
              </a:pathLst>
            </a:custGeom>
            <a:solidFill>
              <a:srgbClr val="00B3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013623" y="7635608"/>
              <a:ext cx="1789430" cy="299085"/>
            </a:xfrm>
            <a:custGeom>
              <a:avLst/>
              <a:gdLst/>
              <a:ahLst/>
              <a:cxnLst/>
              <a:rect l="l" t="t" r="r" b="b"/>
              <a:pathLst>
                <a:path w="1789429" h="299084">
                  <a:moveTo>
                    <a:pt x="1789049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789049" y="299085"/>
                  </a:lnTo>
                  <a:lnTo>
                    <a:pt x="1789049" y="0"/>
                  </a:lnTo>
                  <a:close/>
                </a:path>
              </a:pathLst>
            </a:custGeom>
            <a:solidFill>
              <a:srgbClr val="E72E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802646" y="7635608"/>
              <a:ext cx="1789430" cy="299085"/>
            </a:xfrm>
            <a:custGeom>
              <a:avLst/>
              <a:gdLst/>
              <a:ahLst/>
              <a:cxnLst/>
              <a:rect l="l" t="t" r="r" b="b"/>
              <a:pathLst>
                <a:path w="1789429" h="299084">
                  <a:moveTo>
                    <a:pt x="1789049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789049" y="299085"/>
                  </a:lnTo>
                  <a:lnTo>
                    <a:pt x="1789049" y="0"/>
                  </a:lnTo>
                  <a:close/>
                </a:path>
              </a:pathLst>
            </a:custGeom>
            <a:solidFill>
              <a:srgbClr val="FCE8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591657" y="7635608"/>
              <a:ext cx="1789430" cy="299085"/>
            </a:xfrm>
            <a:custGeom>
              <a:avLst/>
              <a:gdLst/>
              <a:ahLst/>
              <a:cxnLst/>
              <a:rect l="l" t="t" r="r" b="b"/>
              <a:pathLst>
                <a:path w="1789429" h="299084">
                  <a:moveTo>
                    <a:pt x="1789049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789049" y="299085"/>
                  </a:lnTo>
                  <a:lnTo>
                    <a:pt x="1789049" y="0"/>
                  </a:lnTo>
                  <a:close/>
                </a:path>
              </a:pathLst>
            </a:custGeom>
            <a:solidFill>
              <a:srgbClr val="682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380668" y="7635608"/>
              <a:ext cx="1789430" cy="299085"/>
            </a:xfrm>
            <a:custGeom>
              <a:avLst/>
              <a:gdLst/>
              <a:ahLst/>
              <a:cxnLst/>
              <a:rect l="l" t="t" r="r" b="b"/>
              <a:pathLst>
                <a:path w="1789429" h="299084">
                  <a:moveTo>
                    <a:pt x="1789049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789049" y="299085"/>
                  </a:lnTo>
                  <a:lnTo>
                    <a:pt x="1789049" y="0"/>
                  </a:lnTo>
                  <a:close/>
                </a:path>
              </a:pathLst>
            </a:custGeom>
            <a:solidFill>
              <a:srgbClr val="F7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169679" y="7635608"/>
              <a:ext cx="1897380" cy="299085"/>
            </a:xfrm>
            <a:custGeom>
              <a:avLst/>
              <a:gdLst/>
              <a:ahLst/>
              <a:cxnLst/>
              <a:rect l="l" t="t" r="r" b="b"/>
              <a:pathLst>
                <a:path w="1897379" h="299084">
                  <a:moveTo>
                    <a:pt x="1896999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896999" y="299085"/>
                  </a:lnTo>
                  <a:lnTo>
                    <a:pt x="1896999" y="0"/>
                  </a:lnTo>
                  <a:close/>
                </a:path>
              </a:pathLst>
            </a:custGeom>
            <a:solidFill>
              <a:srgbClr val="D31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0" y="7826756"/>
              <a:ext cx="11225530" cy="266700"/>
            </a:xfrm>
            <a:custGeom>
              <a:avLst/>
              <a:gdLst/>
              <a:ahLst/>
              <a:cxnLst/>
              <a:rect l="l" t="t" r="r" b="b"/>
              <a:pathLst>
                <a:path w="11225530" h="266700">
                  <a:moveTo>
                    <a:pt x="190500" y="0"/>
                  </a:moveTo>
                  <a:lnTo>
                    <a:pt x="0" y="0"/>
                  </a:lnTo>
                </a:path>
                <a:path w="11225530" h="266700">
                  <a:moveTo>
                    <a:pt x="11034903" y="0"/>
                  </a:moveTo>
                  <a:lnTo>
                    <a:pt x="11225403" y="0"/>
                  </a:lnTo>
                </a:path>
                <a:path w="11225530" h="266700">
                  <a:moveTo>
                    <a:pt x="266700" y="76200"/>
                  </a:moveTo>
                  <a:lnTo>
                    <a:pt x="266700" y="266700"/>
                  </a:lnTo>
                </a:path>
                <a:path w="11225530" h="266700">
                  <a:moveTo>
                    <a:pt x="10958703" y="76200"/>
                  </a:moveTo>
                  <a:lnTo>
                    <a:pt x="10958703" y="2667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0" y="7826756"/>
              <a:ext cx="11225530" cy="266700"/>
            </a:xfrm>
            <a:custGeom>
              <a:avLst/>
              <a:gdLst/>
              <a:ahLst/>
              <a:cxnLst/>
              <a:rect l="l" t="t" r="r" b="b"/>
              <a:pathLst>
                <a:path w="11225530" h="266700">
                  <a:moveTo>
                    <a:pt x="190500" y="0"/>
                  </a:moveTo>
                  <a:lnTo>
                    <a:pt x="0" y="0"/>
                  </a:lnTo>
                </a:path>
                <a:path w="11225530" h="266700">
                  <a:moveTo>
                    <a:pt x="11034903" y="0"/>
                  </a:moveTo>
                  <a:lnTo>
                    <a:pt x="11225403" y="0"/>
                  </a:lnTo>
                </a:path>
                <a:path w="11225530" h="266700">
                  <a:moveTo>
                    <a:pt x="266700" y="76200"/>
                  </a:moveTo>
                  <a:lnTo>
                    <a:pt x="266700" y="266700"/>
                  </a:lnTo>
                </a:path>
                <a:path w="11225530" h="266700">
                  <a:moveTo>
                    <a:pt x="10958703" y="76200"/>
                  </a:moveTo>
                  <a:lnTo>
                    <a:pt x="10958703" y="2667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/>
          <p:nvPr/>
        </p:nvSpPr>
        <p:spPr>
          <a:xfrm>
            <a:off x="0" y="2667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034903" y="2667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66700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958703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824179" y="6772109"/>
            <a:ext cx="9603105" cy="856004"/>
          </a:xfrm>
          <a:prstGeom prst="rect">
            <a:avLst/>
          </a:prstGeom>
          <a:solidFill>
            <a:srgbClr val="00B3CA"/>
          </a:solidFill>
        </p:spPr>
        <p:txBody>
          <a:bodyPr vert="horz" wrap="square" lIns="0" tIns="116205" rIns="0" bIns="0" rtlCol="0" anchor="t">
            <a:spAutoFit/>
          </a:bodyPr>
          <a:lstStyle/>
          <a:p>
            <a:pPr marL="547370" marR="532130">
              <a:spcBef>
                <a:spcPts val="915"/>
              </a:spcBef>
            </a:pPr>
            <a:r>
              <a:rPr sz="1600" spc="-110" dirty="0">
                <a:solidFill>
                  <a:srgbClr val="FFFFFF"/>
                </a:solidFill>
                <a:latin typeface="Trebuchet MS"/>
                <a:cs typeface="Lucida Sans"/>
              </a:rPr>
              <a:t>Coventry</a:t>
            </a:r>
            <a:r>
              <a:rPr sz="1600" spc="-45" dirty="0">
                <a:solidFill>
                  <a:srgbClr val="FFFFFF"/>
                </a:solidFill>
                <a:latin typeface="Trebuchet MS"/>
                <a:cs typeface="Lucida Sans"/>
              </a:rPr>
              <a:t> </a:t>
            </a:r>
            <a:r>
              <a:rPr sz="1600" spc="-110" dirty="0">
                <a:solidFill>
                  <a:srgbClr val="FFFFFF"/>
                </a:solidFill>
                <a:latin typeface="Trebuchet MS"/>
                <a:cs typeface="Lucida Sans"/>
              </a:rPr>
              <a:t>City</a:t>
            </a:r>
            <a:r>
              <a:rPr sz="1600" spc="-40" dirty="0">
                <a:solidFill>
                  <a:srgbClr val="FFFFFF"/>
                </a:solidFill>
                <a:latin typeface="Trebuchet MS"/>
                <a:cs typeface="Lucida Sans"/>
              </a:rPr>
              <a:t> </a:t>
            </a:r>
            <a:r>
              <a:rPr sz="1600" spc="-135" dirty="0">
                <a:solidFill>
                  <a:srgbClr val="FFFFFF"/>
                </a:solidFill>
                <a:latin typeface="Trebuchet MS"/>
                <a:cs typeface="Lucida Sans"/>
              </a:rPr>
              <a:t>Council’s</a:t>
            </a:r>
            <a:r>
              <a:rPr sz="1600" spc="-40" dirty="0">
                <a:solidFill>
                  <a:srgbClr val="FFFFFF"/>
                </a:solidFill>
                <a:latin typeface="Trebuchet MS"/>
                <a:cs typeface="Lucida Sans"/>
              </a:rPr>
              <a:t> 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Lucida Sans"/>
              </a:rPr>
              <a:t>Adult</a:t>
            </a:r>
            <a:r>
              <a:rPr sz="1600" spc="-45" dirty="0">
                <a:solidFill>
                  <a:srgbClr val="FFFFFF"/>
                </a:solidFill>
                <a:latin typeface="Trebuchet MS"/>
                <a:cs typeface="Lucida Sans"/>
              </a:rPr>
              <a:t> </a:t>
            </a:r>
            <a:r>
              <a:rPr sz="1600" spc="-100" dirty="0">
                <a:solidFill>
                  <a:srgbClr val="FFFFFF"/>
                </a:solidFill>
                <a:latin typeface="Trebuchet MS"/>
                <a:cs typeface="Lucida Sans"/>
              </a:rPr>
              <a:t>Education</a:t>
            </a:r>
            <a:r>
              <a:rPr sz="1600" spc="-40" dirty="0">
                <a:solidFill>
                  <a:srgbClr val="FFFFFF"/>
                </a:solidFill>
                <a:latin typeface="Trebuchet MS"/>
                <a:cs typeface="Lucida Sans"/>
              </a:rPr>
              <a:t> </a:t>
            </a:r>
            <a:r>
              <a:rPr sz="1600" spc="-70" dirty="0">
                <a:solidFill>
                  <a:srgbClr val="FFFFFF"/>
                </a:solidFill>
                <a:latin typeface="Trebuchet MS"/>
                <a:cs typeface="Lucida Sans"/>
              </a:rPr>
              <a:t>Service</a:t>
            </a:r>
            <a:r>
              <a:rPr sz="1600" spc="-40" dirty="0">
                <a:solidFill>
                  <a:srgbClr val="FFFFFF"/>
                </a:solidFill>
                <a:latin typeface="Trebuchet MS"/>
                <a:cs typeface="Lucida Sans"/>
              </a:rPr>
              <a:t> </a:t>
            </a:r>
            <a:r>
              <a:rPr sz="1600" spc="-95" dirty="0">
                <a:solidFill>
                  <a:srgbClr val="FFFFFF"/>
                </a:solidFill>
                <a:latin typeface="Trebuchet MS"/>
                <a:cs typeface="Lucida Sans"/>
              </a:rPr>
              <a:t>offers</a:t>
            </a:r>
            <a:r>
              <a:rPr sz="1600" spc="-40" dirty="0">
                <a:solidFill>
                  <a:srgbClr val="FFFFFF"/>
                </a:solidFill>
                <a:latin typeface="Trebuchet MS"/>
                <a:cs typeface="Lucida Sans"/>
              </a:rPr>
              <a:t> </a:t>
            </a:r>
            <a:r>
              <a:rPr sz="1600" spc="-60" dirty="0">
                <a:solidFill>
                  <a:srgbClr val="FFFFFF"/>
                </a:solidFill>
                <a:latin typeface="Trebuchet MS"/>
                <a:cs typeface="Lucida Sans"/>
              </a:rPr>
              <a:t>a</a:t>
            </a:r>
            <a:r>
              <a:rPr sz="1600" spc="-45" dirty="0">
                <a:solidFill>
                  <a:srgbClr val="FFFFFF"/>
                </a:solidFill>
                <a:latin typeface="Trebuchet MS"/>
                <a:cs typeface="Lucida Sans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Trebuchet MS"/>
                <a:cs typeface="Lucida Sans"/>
              </a:rPr>
              <a:t>wide</a:t>
            </a:r>
            <a:r>
              <a:rPr sz="1600" spc="-40" dirty="0">
                <a:solidFill>
                  <a:srgbClr val="FFFFFF"/>
                </a:solidFill>
                <a:latin typeface="Trebuchet MS"/>
                <a:cs typeface="Lucida Sans"/>
              </a:rPr>
              <a:t> 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Lucida Sans"/>
              </a:rPr>
              <a:t>range</a:t>
            </a:r>
            <a:r>
              <a:rPr sz="1600" spc="-40" dirty="0">
                <a:solidFill>
                  <a:srgbClr val="FFFFFF"/>
                </a:solidFill>
                <a:latin typeface="Trebuchet MS"/>
                <a:cs typeface="Lucida Sans"/>
              </a:rPr>
              <a:t> </a:t>
            </a:r>
            <a:r>
              <a:rPr sz="1600" spc="-95" dirty="0">
                <a:solidFill>
                  <a:srgbClr val="FFFFFF"/>
                </a:solidFill>
                <a:latin typeface="Trebuchet MS"/>
                <a:cs typeface="Lucida Sans"/>
              </a:rPr>
              <a:t>of</a:t>
            </a:r>
            <a:r>
              <a:rPr sz="1600" spc="-40" dirty="0">
                <a:solidFill>
                  <a:srgbClr val="FFFFFF"/>
                </a:solidFill>
                <a:latin typeface="Trebuchet MS"/>
                <a:cs typeface="Lucida Sans"/>
              </a:rPr>
              <a:t> </a:t>
            </a:r>
            <a:r>
              <a:rPr sz="1600" spc="-100" dirty="0">
                <a:solidFill>
                  <a:srgbClr val="FFFFFF"/>
                </a:solidFill>
                <a:latin typeface="Trebuchet MS"/>
                <a:cs typeface="Lucida Sans"/>
              </a:rPr>
              <a:t>exciting</a:t>
            </a:r>
            <a:r>
              <a:rPr sz="1600" spc="-45" dirty="0">
                <a:solidFill>
                  <a:srgbClr val="FFFFFF"/>
                </a:solidFill>
                <a:latin typeface="Trebuchet MS"/>
                <a:cs typeface="Lucida Sans"/>
              </a:rPr>
              <a:t> </a:t>
            </a:r>
            <a:r>
              <a:rPr sz="1600" spc="-114" dirty="0">
                <a:solidFill>
                  <a:srgbClr val="FFFFFF"/>
                </a:solidFill>
                <a:latin typeface="Trebuchet MS"/>
                <a:cs typeface="Lucida Sans"/>
              </a:rPr>
              <a:t>courses</a:t>
            </a:r>
            <a:r>
              <a:rPr sz="1600" spc="-40" dirty="0">
                <a:solidFill>
                  <a:srgbClr val="FFFFFF"/>
                </a:solidFill>
                <a:latin typeface="Trebuchet MS"/>
                <a:cs typeface="Lucida Sans"/>
              </a:rPr>
              <a:t> </a:t>
            </a:r>
            <a:r>
              <a:rPr sz="1600" spc="-75" dirty="0">
                <a:solidFill>
                  <a:srgbClr val="FFFFFF"/>
                </a:solidFill>
                <a:latin typeface="Trebuchet MS"/>
                <a:cs typeface="Lucida Sans"/>
              </a:rPr>
              <a:t>in</a:t>
            </a:r>
            <a:r>
              <a:rPr sz="1600" spc="-40" dirty="0">
                <a:solidFill>
                  <a:srgbClr val="FFFFFF"/>
                </a:solidFill>
                <a:latin typeface="Trebuchet MS"/>
                <a:cs typeface="Lucida Sans"/>
              </a:rPr>
              <a:t> </a:t>
            </a:r>
            <a:r>
              <a:rPr sz="1600" spc="-75" dirty="0">
                <a:solidFill>
                  <a:srgbClr val="FFFFFF"/>
                </a:solidFill>
                <a:latin typeface="Trebuchet MS"/>
                <a:cs typeface="Lucida Sans"/>
              </a:rPr>
              <a:t>venues</a:t>
            </a:r>
            <a:r>
              <a:rPr sz="1600" spc="-40" dirty="0">
                <a:solidFill>
                  <a:srgbClr val="FFFFFF"/>
                </a:solidFill>
                <a:latin typeface="Trebuchet MS"/>
                <a:cs typeface="Lucida Sans"/>
              </a:rPr>
              <a:t> </a:t>
            </a:r>
            <a:r>
              <a:rPr sz="1600" spc="-120" dirty="0">
                <a:solidFill>
                  <a:srgbClr val="FFFFFF"/>
                </a:solidFill>
                <a:latin typeface="Trebuchet MS"/>
                <a:cs typeface="Lucida Sans"/>
              </a:rPr>
              <a:t>across</a:t>
            </a:r>
            <a:r>
              <a:rPr sz="1600" spc="-45" dirty="0">
                <a:solidFill>
                  <a:srgbClr val="FFFFFF"/>
                </a:solidFill>
                <a:latin typeface="Trebuchet MS"/>
                <a:cs typeface="Lucida Sans"/>
              </a:rPr>
              <a:t> </a:t>
            </a:r>
            <a:r>
              <a:rPr sz="1600" spc="-65" dirty="0">
                <a:solidFill>
                  <a:srgbClr val="FFFFFF"/>
                </a:solidFill>
                <a:latin typeface="Trebuchet MS"/>
                <a:cs typeface="Lucida Sans"/>
              </a:rPr>
              <a:t>the</a:t>
            </a:r>
            <a:r>
              <a:rPr sz="1600" spc="-40" dirty="0">
                <a:solidFill>
                  <a:srgbClr val="FFFFFF"/>
                </a:solidFill>
                <a:latin typeface="Trebuchet MS"/>
                <a:cs typeface="Lucida Sans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rebuchet MS"/>
                <a:cs typeface="Lucida Sans"/>
              </a:rPr>
              <a:t>city </a:t>
            </a:r>
            <a:r>
              <a:rPr sz="1600" spc="-135" dirty="0">
                <a:solidFill>
                  <a:srgbClr val="FFFFFF"/>
                </a:solidFill>
                <a:latin typeface="Trebuchet MS"/>
                <a:cs typeface="Lucida Sans"/>
              </a:rPr>
              <a:t>For</a:t>
            </a:r>
            <a:r>
              <a:rPr sz="1600" spc="-30" dirty="0">
                <a:solidFill>
                  <a:srgbClr val="FFFFFF"/>
                </a:solidFill>
                <a:latin typeface="Trebuchet MS"/>
                <a:cs typeface="Lucida Sans"/>
              </a:rPr>
              <a:t> </a:t>
            </a:r>
            <a:r>
              <a:rPr sz="1600" spc="-105" dirty="0">
                <a:solidFill>
                  <a:srgbClr val="FFFFFF"/>
                </a:solidFill>
                <a:latin typeface="Trebuchet MS"/>
                <a:cs typeface="Lucida Sans"/>
              </a:rPr>
              <a:t>more</a:t>
            </a:r>
            <a:r>
              <a:rPr sz="1600" spc="-30" dirty="0">
                <a:solidFill>
                  <a:srgbClr val="FFFFFF"/>
                </a:solidFill>
                <a:latin typeface="Trebuchet MS"/>
                <a:cs typeface="Lucida Sans"/>
              </a:rPr>
              <a:t> 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Lucida Sans"/>
              </a:rPr>
              <a:t>information</a:t>
            </a:r>
            <a:r>
              <a:rPr sz="1600" spc="-25" dirty="0">
                <a:solidFill>
                  <a:srgbClr val="FFFFFF"/>
                </a:solidFill>
                <a:latin typeface="Trebuchet MS"/>
                <a:cs typeface="Lucida Sans"/>
              </a:rPr>
              <a:t> </a:t>
            </a:r>
            <a:r>
              <a:rPr sz="1600" spc="-65" dirty="0">
                <a:solidFill>
                  <a:srgbClr val="FFFFFF"/>
                </a:solidFill>
                <a:latin typeface="Trebuchet MS"/>
                <a:cs typeface="Lucida Sans"/>
              </a:rPr>
              <a:t>visit</a:t>
            </a:r>
            <a:r>
              <a:rPr sz="1600" spc="-30" dirty="0">
                <a:solidFill>
                  <a:srgbClr val="FFFFFF"/>
                </a:solidFill>
                <a:latin typeface="Trebuchet MS"/>
                <a:cs typeface="Lucida Sans"/>
              </a:rPr>
              <a:t> </a:t>
            </a:r>
            <a:r>
              <a:rPr sz="1600" spc="-114" dirty="0">
                <a:solidFill>
                  <a:srgbClr val="FFFFFF"/>
                </a:solidFill>
                <a:latin typeface="Trebuchet MS"/>
                <a:cs typeface="Lucida Sans"/>
              </a:rPr>
              <a:t>our</a:t>
            </a:r>
            <a:r>
              <a:rPr sz="1600" spc="-30" dirty="0">
                <a:solidFill>
                  <a:srgbClr val="FFFFFF"/>
                </a:solidFill>
                <a:latin typeface="Trebuchet MS"/>
                <a:cs typeface="Lucida Sans"/>
              </a:rPr>
              <a:t> </a:t>
            </a:r>
            <a:r>
              <a:rPr sz="1600" spc="-70" dirty="0">
                <a:solidFill>
                  <a:srgbClr val="FFFFFF"/>
                </a:solidFill>
                <a:latin typeface="Trebuchet MS"/>
                <a:cs typeface="Lucida Sans"/>
              </a:rPr>
              <a:t>website</a:t>
            </a:r>
            <a:r>
              <a:rPr sz="1600" spc="-25" dirty="0">
                <a:solidFill>
                  <a:srgbClr val="FFFFFF"/>
                </a:solidFill>
                <a:latin typeface="Trebuchet MS"/>
                <a:cs typeface="Lucida Sans"/>
              </a:rPr>
              <a:t> </a:t>
            </a:r>
            <a:r>
              <a:rPr sz="1600" spc="-65" dirty="0">
                <a:solidFill>
                  <a:srgbClr val="FFFFFF"/>
                </a:solidFill>
                <a:latin typeface="Trebuchet MS"/>
                <a:cs typeface="Lucida Sans"/>
              </a:rPr>
              <a:t>at</a:t>
            </a:r>
            <a:r>
              <a:rPr lang="en-US" sz="1600" spc="-30" dirty="0">
                <a:solidFill>
                  <a:srgbClr val="FFFFFF"/>
                </a:solidFill>
                <a:latin typeface="Trebuchet MS"/>
                <a:cs typeface="Lucida Sans"/>
              </a:rPr>
              <a:t> </a:t>
            </a:r>
            <a:r>
              <a:rPr sz="1600" b="1" spc="-30" dirty="0">
                <a:solidFill>
                  <a:srgbClr val="FFFFFF"/>
                </a:solidFill>
                <a:latin typeface="Trebuchet MS"/>
                <a:cs typeface="Trebuchet MS"/>
                <a:hlinkClick r:id="rId12"/>
              </a:rPr>
              <a:t>www.</a:t>
            </a:r>
            <a:r>
              <a:rPr lang="en-US" sz="1600" b="1" spc="-30" dirty="0">
                <a:solidFill>
                  <a:srgbClr val="FFFFFF"/>
                </a:solidFill>
                <a:latin typeface="Trebuchet MS"/>
                <a:cs typeface="Trebuchet MS"/>
                <a:hlinkClick r:id="rId12"/>
              </a:rPr>
              <a:t>coventry</a:t>
            </a:r>
            <a:r>
              <a:rPr sz="1600" b="1" spc="-30" dirty="0">
                <a:solidFill>
                  <a:srgbClr val="FFFFFF"/>
                </a:solidFill>
                <a:latin typeface="Trebuchet MS"/>
                <a:cs typeface="Trebuchet MS"/>
                <a:hlinkClick r:id="rId12"/>
              </a:rPr>
              <a:t>.gov.uk/</a:t>
            </a:r>
            <a:r>
              <a:rPr lang="en-US" sz="1600" b="1" spc="-30" dirty="0">
                <a:solidFill>
                  <a:srgbClr val="FFFFFF"/>
                </a:solidFill>
                <a:latin typeface="Trebuchet MS"/>
                <a:cs typeface="Trebuchet MS"/>
                <a:hlinkClick r:id="rId12"/>
              </a:rPr>
              <a:t>adulted</a:t>
            </a:r>
            <a:r>
              <a:rPr lang="en-US" sz="16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 </a:t>
            </a:r>
            <a:r>
              <a:rPr sz="1600" spc="-110" dirty="0">
                <a:solidFill>
                  <a:srgbClr val="FFFFFF"/>
                </a:solidFill>
                <a:latin typeface="Trebuchet MS"/>
                <a:cs typeface="Lucida Sans"/>
              </a:rPr>
              <a:t>or</a:t>
            </a:r>
            <a:r>
              <a:rPr sz="1600" spc="-30" dirty="0">
                <a:solidFill>
                  <a:srgbClr val="FFFFFF"/>
                </a:solidFill>
                <a:latin typeface="Trebuchet MS"/>
                <a:cs typeface="Lucida Sans"/>
              </a:rPr>
              <a:t> </a:t>
            </a:r>
            <a:r>
              <a:rPr sz="1600" spc="-75" dirty="0">
                <a:solidFill>
                  <a:srgbClr val="FFFFFF"/>
                </a:solidFill>
                <a:latin typeface="Trebuchet MS"/>
                <a:cs typeface="Lucida Sans"/>
              </a:rPr>
              <a:t>call</a:t>
            </a:r>
            <a:r>
              <a:rPr sz="1600" spc="-30" dirty="0">
                <a:solidFill>
                  <a:srgbClr val="FFFFFF"/>
                </a:solidFill>
                <a:latin typeface="Trebuchet MS"/>
                <a:cs typeface="Lucida Sans"/>
              </a:rPr>
              <a:t> </a:t>
            </a:r>
            <a:r>
              <a:rPr sz="1600" spc="-130" dirty="0">
                <a:solidFill>
                  <a:srgbClr val="FFFFFF"/>
                </a:solidFill>
                <a:latin typeface="Trebuchet MS"/>
                <a:cs typeface="Lucida Sans"/>
              </a:rPr>
              <a:t>us</a:t>
            </a:r>
            <a:r>
              <a:rPr sz="1600" spc="-25" dirty="0">
                <a:solidFill>
                  <a:srgbClr val="FFFFFF"/>
                </a:solidFill>
                <a:latin typeface="Trebuchet MS"/>
                <a:cs typeface="Lucida Sans"/>
              </a:rPr>
              <a:t> </a:t>
            </a:r>
            <a:r>
              <a:rPr sz="1600" spc="-110" dirty="0">
                <a:solidFill>
                  <a:srgbClr val="FFFFFF"/>
                </a:solidFill>
                <a:latin typeface="Trebuchet MS"/>
                <a:cs typeface="Lucida Sans"/>
              </a:rPr>
              <a:t>on</a:t>
            </a:r>
            <a:r>
              <a:rPr sz="1600" spc="-30" dirty="0">
                <a:solidFill>
                  <a:srgbClr val="FFFFFF"/>
                </a:solidFill>
                <a:latin typeface="Trebuchet MS"/>
                <a:cs typeface="Lucida Sans"/>
              </a:rPr>
              <a:t> </a:t>
            </a:r>
            <a:r>
              <a:rPr sz="1600" b="1" spc="-30" dirty="0">
                <a:solidFill>
                  <a:srgbClr val="FFFFFF"/>
                </a:solidFill>
                <a:latin typeface="Trebuchet MS"/>
                <a:cs typeface="Trebuchet MS"/>
              </a:rPr>
              <a:t>024</a:t>
            </a:r>
            <a:r>
              <a:rPr sz="16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35" dirty="0">
                <a:solidFill>
                  <a:srgbClr val="FFFFFF"/>
                </a:solidFill>
                <a:latin typeface="Trebuchet MS"/>
                <a:cs typeface="Trebuchet MS"/>
              </a:rPr>
              <a:t>7697</a:t>
            </a:r>
            <a:r>
              <a:rPr sz="16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Trebuchet MS"/>
                <a:cs typeface="Trebuchet MS"/>
              </a:rPr>
              <a:t>5200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3704" y="2581478"/>
            <a:ext cx="9603105" cy="3967479"/>
          </a:xfrm>
          <a:custGeom>
            <a:avLst/>
            <a:gdLst/>
            <a:ahLst/>
            <a:cxnLst/>
            <a:rect l="l" t="t" r="r" b="b"/>
            <a:pathLst>
              <a:path w="9603105" h="3967479">
                <a:moveTo>
                  <a:pt x="9602978" y="0"/>
                </a:moveTo>
                <a:lnTo>
                  <a:pt x="0" y="0"/>
                </a:lnTo>
                <a:lnTo>
                  <a:pt x="0" y="3967226"/>
                </a:lnTo>
                <a:lnTo>
                  <a:pt x="9602978" y="3967226"/>
                </a:lnTo>
                <a:lnTo>
                  <a:pt x="9602978" y="0"/>
                </a:lnTo>
                <a:close/>
              </a:path>
            </a:pathLst>
          </a:custGeom>
          <a:solidFill>
            <a:srgbClr val="0079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100"/>
              </a:spcBef>
            </a:pPr>
            <a:r>
              <a:rPr spc="-120" dirty="0"/>
              <a:t>Comments</a:t>
            </a:r>
            <a:r>
              <a:rPr spc="-160" dirty="0"/>
              <a:t> </a:t>
            </a:r>
            <a:r>
              <a:rPr dirty="0"/>
              <a:t>and</a:t>
            </a:r>
            <a:r>
              <a:rPr spc="-235" dirty="0"/>
              <a:t> </a:t>
            </a:r>
            <a:r>
              <a:rPr spc="-25" dirty="0"/>
              <a:t>Suggestions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3704" y="6674510"/>
            <a:ext cx="1346263" cy="81814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7635608"/>
            <a:ext cx="11225530" cy="458470"/>
            <a:chOff x="0" y="7635608"/>
            <a:chExt cx="11225530" cy="458470"/>
          </a:xfrm>
        </p:grpSpPr>
        <p:sp>
          <p:nvSpPr>
            <p:cNvPr id="6" name="object 6"/>
            <p:cNvSpPr/>
            <p:nvPr/>
          </p:nvSpPr>
          <p:spPr>
            <a:xfrm>
              <a:off x="158711" y="7635608"/>
              <a:ext cx="1855470" cy="299085"/>
            </a:xfrm>
            <a:custGeom>
              <a:avLst/>
              <a:gdLst/>
              <a:ahLst/>
              <a:cxnLst/>
              <a:rect l="l" t="t" r="r" b="b"/>
              <a:pathLst>
                <a:path w="1855470" h="299084">
                  <a:moveTo>
                    <a:pt x="1854962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854962" y="299085"/>
                  </a:lnTo>
                  <a:lnTo>
                    <a:pt x="1854962" y="0"/>
                  </a:lnTo>
                  <a:close/>
                </a:path>
              </a:pathLst>
            </a:custGeom>
            <a:solidFill>
              <a:srgbClr val="00B3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13623" y="7635608"/>
              <a:ext cx="1789430" cy="299085"/>
            </a:xfrm>
            <a:custGeom>
              <a:avLst/>
              <a:gdLst/>
              <a:ahLst/>
              <a:cxnLst/>
              <a:rect l="l" t="t" r="r" b="b"/>
              <a:pathLst>
                <a:path w="1789429" h="299084">
                  <a:moveTo>
                    <a:pt x="1789049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789049" y="299085"/>
                  </a:lnTo>
                  <a:lnTo>
                    <a:pt x="1789049" y="0"/>
                  </a:lnTo>
                  <a:close/>
                </a:path>
              </a:pathLst>
            </a:custGeom>
            <a:solidFill>
              <a:srgbClr val="E72E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02646" y="7635608"/>
              <a:ext cx="1789430" cy="299085"/>
            </a:xfrm>
            <a:custGeom>
              <a:avLst/>
              <a:gdLst/>
              <a:ahLst/>
              <a:cxnLst/>
              <a:rect l="l" t="t" r="r" b="b"/>
              <a:pathLst>
                <a:path w="1789429" h="299084">
                  <a:moveTo>
                    <a:pt x="1789049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789049" y="299085"/>
                  </a:lnTo>
                  <a:lnTo>
                    <a:pt x="1789049" y="0"/>
                  </a:lnTo>
                  <a:close/>
                </a:path>
              </a:pathLst>
            </a:custGeom>
            <a:solidFill>
              <a:srgbClr val="FCE8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91657" y="7635608"/>
              <a:ext cx="1789430" cy="299085"/>
            </a:xfrm>
            <a:custGeom>
              <a:avLst/>
              <a:gdLst/>
              <a:ahLst/>
              <a:cxnLst/>
              <a:rect l="l" t="t" r="r" b="b"/>
              <a:pathLst>
                <a:path w="1789429" h="299084">
                  <a:moveTo>
                    <a:pt x="1789049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789049" y="299085"/>
                  </a:lnTo>
                  <a:lnTo>
                    <a:pt x="1789049" y="0"/>
                  </a:lnTo>
                  <a:close/>
                </a:path>
              </a:pathLst>
            </a:custGeom>
            <a:solidFill>
              <a:srgbClr val="682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380668" y="7635608"/>
              <a:ext cx="1789430" cy="299085"/>
            </a:xfrm>
            <a:custGeom>
              <a:avLst/>
              <a:gdLst/>
              <a:ahLst/>
              <a:cxnLst/>
              <a:rect l="l" t="t" r="r" b="b"/>
              <a:pathLst>
                <a:path w="1789429" h="299084">
                  <a:moveTo>
                    <a:pt x="1789049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789049" y="299085"/>
                  </a:lnTo>
                  <a:lnTo>
                    <a:pt x="1789049" y="0"/>
                  </a:lnTo>
                  <a:close/>
                </a:path>
              </a:pathLst>
            </a:custGeom>
            <a:solidFill>
              <a:srgbClr val="F7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169679" y="7635608"/>
              <a:ext cx="1897380" cy="299085"/>
            </a:xfrm>
            <a:custGeom>
              <a:avLst/>
              <a:gdLst/>
              <a:ahLst/>
              <a:cxnLst/>
              <a:rect l="l" t="t" r="r" b="b"/>
              <a:pathLst>
                <a:path w="1897379" h="299084">
                  <a:moveTo>
                    <a:pt x="1896999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896999" y="299085"/>
                  </a:lnTo>
                  <a:lnTo>
                    <a:pt x="1896999" y="0"/>
                  </a:lnTo>
                  <a:close/>
                </a:path>
              </a:pathLst>
            </a:custGeom>
            <a:solidFill>
              <a:srgbClr val="D31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7826756"/>
              <a:ext cx="11225530" cy="266700"/>
            </a:xfrm>
            <a:custGeom>
              <a:avLst/>
              <a:gdLst/>
              <a:ahLst/>
              <a:cxnLst/>
              <a:rect l="l" t="t" r="r" b="b"/>
              <a:pathLst>
                <a:path w="11225530" h="266700">
                  <a:moveTo>
                    <a:pt x="190500" y="0"/>
                  </a:moveTo>
                  <a:lnTo>
                    <a:pt x="0" y="0"/>
                  </a:lnTo>
                </a:path>
                <a:path w="11225530" h="266700">
                  <a:moveTo>
                    <a:pt x="11034903" y="0"/>
                  </a:moveTo>
                  <a:lnTo>
                    <a:pt x="11225403" y="0"/>
                  </a:lnTo>
                </a:path>
                <a:path w="11225530" h="266700">
                  <a:moveTo>
                    <a:pt x="266700" y="76200"/>
                  </a:moveTo>
                  <a:lnTo>
                    <a:pt x="266700" y="266700"/>
                  </a:lnTo>
                </a:path>
                <a:path w="11225530" h="266700">
                  <a:moveTo>
                    <a:pt x="10958703" y="76200"/>
                  </a:moveTo>
                  <a:lnTo>
                    <a:pt x="10958703" y="2667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7826756"/>
              <a:ext cx="11225530" cy="266700"/>
            </a:xfrm>
            <a:custGeom>
              <a:avLst/>
              <a:gdLst/>
              <a:ahLst/>
              <a:cxnLst/>
              <a:rect l="l" t="t" r="r" b="b"/>
              <a:pathLst>
                <a:path w="11225530" h="266700">
                  <a:moveTo>
                    <a:pt x="190500" y="0"/>
                  </a:moveTo>
                  <a:lnTo>
                    <a:pt x="0" y="0"/>
                  </a:lnTo>
                </a:path>
                <a:path w="11225530" h="266700">
                  <a:moveTo>
                    <a:pt x="11034903" y="0"/>
                  </a:moveTo>
                  <a:lnTo>
                    <a:pt x="11225403" y="0"/>
                  </a:lnTo>
                </a:path>
                <a:path w="11225530" h="266700">
                  <a:moveTo>
                    <a:pt x="266700" y="76200"/>
                  </a:moveTo>
                  <a:lnTo>
                    <a:pt x="266700" y="266700"/>
                  </a:lnTo>
                </a:path>
                <a:path w="11225530" h="266700">
                  <a:moveTo>
                    <a:pt x="10958703" y="76200"/>
                  </a:moveTo>
                  <a:lnTo>
                    <a:pt x="10958703" y="2667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33704" y="1629321"/>
            <a:ext cx="9603105" cy="698268"/>
          </a:xfrm>
          <a:prstGeom prst="rect">
            <a:avLst/>
          </a:prstGeom>
          <a:solidFill>
            <a:srgbClr val="00B3CA"/>
          </a:solidFill>
        </p:spPr>
        <p:txBody>
          <a:bodyPr vert="horz" wrap="square" lIns="0" tIns="158115" rIns="0" bIns="0" rtlCol="0" anchor="t">
            <a:spAutoFit/>
          </a:bodyPr>
          <a:lstStyle/>
          <a:p>
            <a:pPr marL="188595" marR="744855">
              <a:lnSpc>
                <a:spcPts val="2100"/>
              </a:lnSpc>
              <a:spcBef>
                <a:spcPts val="1245"/>
              </a:spcBef>
            </a:pPr>
            <a:r>
              <a:rPr sz="2000" b="1" spc="-150" dirty="0">
                <a:solidFill>
                  <a:srgbClr val="FFFFFF"/>
                </a:solidFill>
                <a:latin typeface="Trebuchet MS"/>
                <a:cs typeface="Trebuchet MS"/>
              </a:rPr>
              <a:t>Let</a:t>
            </a:r>
            <a:r>
              <a:rPr sz="20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rebuchet MS"/>
                <a:cs typeface="Trebuchet MS"/>
              </a:rPr>
              <a:t>us</a:t>
            </a:r>
            <a:r>
              <a:rPr sz="2000" b="1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rebuchet MS"/>
                <a:cs typeface="Trebuchet MS"/>
              </a:rPr>
              <a:t>know</a:t>
            </a:r>
            <a:r>
              <a:rPr sz="2000" b="1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rebuchet MS"/>
                <a:cs typeface="Trebuchet MS"/>
              </a:rPr>
              <a:t>what</a:t>
            </a:r>
            <a:r>
              <a:rPr sz="2000" b="1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40" dirty="0">
                <a:solidFill>
                  <a:srgbClr val="FFFFFF"/>
                </a:solidFill>
                <a:latin typeface="Trebuchet MS"/>
                <a:cs typeface="Trebuchet MS"/>
              </a:rPr>
              <a:t>you</a:t>
            </a:r>
            <a:r>
              <a:rPr sz="2000" b="1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45" dirty="0">
                <a:solidFill>
                  <a:srgbClr val="FFFFFF"/>
                </a:solidFill>
                <a:latin typeface="Trebuchet MS"/>
                <a:cs typeface="Trebuchet MS"/>
              </a:rPr>
              <a:t>think!</a:t>
            </a:r>
            <a:r>
              <a:rPr sz="2000" b="1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105" dirty="0">
                <a:solidFill>
                  <a:srgbClr val="FFFFFF"/>
                </a:solidFill>
                <a:latin typeface="Trebuchet MS"/>
                <a:cs typeface="Trebuchet MS"/>
              </a:rPr>
              <a:t>We</a:t>
            </a:r>
            <a:r>
              <a:rPr sz="20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80" dirty="0">
                <a:solidFill>
                  <a:srgbClr val="FFFFFF"/>
                </a:solidFill>
                <a:latin typeface="Trebuchet MS"/>
                <a:cs typeface="Trebuchet MS"/>
              </a:rPr>
              <a:t>are</a:t>
            </a:r>
            <a:r>
              <a:rPr sz="2000" b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50" dirty="0">
                <a:solidFill>
                  <a:srgbClr val="FFFFFF"/>
                </a:solidFill>
                <a:latin typeface="Trebuchet MS"/>
                <a:cs typeface="Trebuchet MS"/>
              </a:rPr>
              <a:t>keen</a:t>
            </a:r>
            <a:r>
              <a:rPr sz="2000" b="1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45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2000" b="1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60" dirty="0">
                <a:solidFill>
                  <a:srgbClr val="FFFFFF"/>
                </a:solidFill>
                <a:latin typeface="Trebuchet MS"/>
                <a:cs typeface="Trebuchet MS"/>
              </a:rPr>
              <a:t>hear</a:t>
            </a:r>
            <a:r>
              <a:rPr sz="2000" b="1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rebuchet MS"/>
                <a:cs typeface="Trebuchet MS"/>
              </a:rPr>
              <a:t>what</a:t>
            </a:r>
            <a:r>
              <a:rPr sz="2000" b="1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40" dirty="0">
                <a:solidFill>
                  <a:srgbClr val="FFFFFF"/>
                </a:solidFill>
                <a:latin typeface="Trebuchet MS"/>
                <a:cs typeface="Trebuchet MS"/>
              </a:rPr>
              <a:t>you</a:t>
            </a:r>
            <a:r>
              <a:rPr sz="2000" b="1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30" dirty="0">
                <a:solidFill>
                  <a:srgbClr val="FFFFFF"/>
                </a:solidFill>
                <a:latin typeface="Trebuchet MS"/>
                <a:cs typeface="Trebuchet MS"/>
              </a:rPr>
              <a:t>think</a:t>
            </a:r>
            <a:r>
              <a:rPr sz="2000" b="1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Trebuchet MS"/>
                <a:cs typeface="Trebuchet MS"/>
              </a:rPr>
              <a:t>about</a:t>
            </a:r>
            <a:r>
              <a:rPr sz="2000" b="1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Trebuchet MS"/>
                <a:cs typeface="Trebuchet MS"/>
              </a:rPr>
              <a:t>your </a:t>
            </a:r>
            <a:r>
              <a:rPr sz="2000" b="1" spc="-80" dirty="0">
                <a:solidFill>
                  <a:srgbClr val="FFFFFF"/>
                </a:solidFill>
                <a:latin typeface="Trebuchet MS"/>
                <a:cs typeface="Trebuchet MS"/>
              </a:rPr>
              <a:t>experience</a:t>
            </a:r>
            <a:r>
              <a:rPr sz="2000" b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2000" b="1" spc="-75" dirty="0">
                <a:solidFill>
                  <a:srgbClr val="FFFFFF"/>
                </a:solidFill>
                <a:latin typeface="Trebuchet MS"/>
                <a:cs typeface="Trebuchet MS"/>
              </a:rPr>
              <a:t>with us </a:t>
            </a:r>
            <a:endParaRPr sz="2000" b="1" spc="-1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2667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034903" y="2667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6700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958703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028097" y="6812622"/>
            <a:ext cx="636968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0169AF"/>
                </a:solidFill>
                <a:latin typeface="Trebuchet MS"/>
                <a:cs typeface="Trebuchet MS"/>
              </a:rPr>
              <a:t>If</a:t>
            </a:r>
            <a:r>
              <a:rPr sz="1700" b="1" spc="-85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35" dirty="0">
                <a:solidFill>
                  <a:srgbClr val="0169AF"/>
                </a:solidFill>
                <a:latin typeface="Trebuchet MS"/>
                <a:cs typeface="Trebuchet MS"/>
              </a:rPr>
              <a:t>you</a:t>
            </a:r>
            <a:r>
              <a:rPr sz="1700" b="1" spc="-7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40" dirty="0">
                <a:solidFill>
                  <a:srgbClr val="0169AF"/>
                </a:solidFill>
                <a:latin typeface="Trebuchet MS"/>
                <a:cs typeface="Trebuchet MS"/>
              </a:rPr>
              <a:t>have</a:t>
            </a:r>
            <a:r>
              <a:rPr sz="1700" b="1" spc="-65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0169AF"/>
                </a:solidFill>
                <a:latin typeface="Trebuchet MS"/>
                <a:cs typeface="Trebuchet MS"/>
              </a:rPr>
              <a:t>any</a:t>
            </a:r>
            <a:r>
              <a:rPr sz="1700" b="1" spc="-7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35" dirty="0">
                <a:solidFill>
                  <a:srgbClr val="0169AF"/>
                </a:solidFill>
                <a:latin typeface="Trebuchet MS"/>
                <a:cs typeface="Trebuchet MS"/>
              </a:rPr>
              <a:t>questions</a:t>
            </a:r>
            <a:r>
              <a:rPr sz="1700" b="1" spc="-7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75" dirty="0">
                <a:solidFill>
                  <a:srgbClr val="0169AF"/>
                </a:solidFill>
                <a:latin typeface="Trebuchet MS"/>
                <a:cs typeface="Trebuchet MS"/>
              </a:rPr>
              <a:t>or</a:t>
            </a:r>
            <a:r>
              <a:rPr sz="1700" b="1" spc="-6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80" dirty="0">
                <a:solidFill>
                  <a:srgbClr val="0169AF"/>
                </a:solidFill>
                <a:latin typeface="Trebuchet MS"/>
                <a:cs typeface="Trebuchet MS"/>
              </a:rPr>
              <a:t>concerns</a:t>
            </a:r>
            <a:r>
              <a:rPr sz="1700" b="1" spc="-6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85" dirty="0">
                <a:solidFill>
                  <a:srgbClr val="0169AF"/>
                </a:solidFill>
                <a:latin typeface="Trebuchet MS"/>
                <a:cs typeface="Trebuchet MS"/>
              </a:rPr>
              <a:t>–</a:t>
            </a:r>
            <a:r>
              <a:rPr sz="1700" b="1" spc="-65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30" dirty="0">
                <a:solidFill>
                  <a:srgbClr val="0169AF"/>
                </a:solidFill>
                <a:latin typeface="Trebuchet MS"/>
                <a:cs typeface="Trebuchet MS"/>
              </a:rPr>
              <a:t>please</a:t>
            </a:r>
            <a:r>
              <a:rPr sz="1700" b="1" spc="-7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20" dirty="0">
                <a:solidFill>
                  <a:srgbClr val="0169AF"/>
                </a:solidFill>
                <a:latin typeface="Trebuchet MS"/>
                <a:cs typeface="Trebuchet MS"/>
              </a:rPr>
              <a:t>speak</a:t>
            </a:r>
            <a:r>
              <a:rPr sz="1700" b="1" spc="-65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35" dirty="0">
                <a:solidFill>
                  <a:srgbClr val="0169AF"/>
                </a:solidFill>
                <a:latin typeface="Trebuchet MS"/>
                <a:cs typeface="Trebuchet MS"/>
              </a:rPr>
              <a:t>to</a:t>
            </a:r>
            <a:r>
              <a:rPr sz="1700" b="1" spc="-7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60" dirty="0">
                <a:solidFill>
                  <a:srgbClr val="0169AF"/>
                </a:solidFill>
                <a:latin typeface="Trebuchet MS"/>
                <a:cs typeface="Trebuchet MS"/>
              </a:rPr>
              <a:t>your</a:t>
            </a:r>
            <a:r>
              <a:rPr sz="1700" b="1" spc="-65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0169AF"/>
                </a:solidFill>
                <a:latin typeface="Trebuchet MS"/>
                <a:cs typeface="Trebuchet MS"/>
              </a:rPr>
              <a:t>tutor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097485" y="7354176"/>
            <a:ext cx="4248150" cy="28212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>
              <a:lnSpc>
                <a:spcPts val="2210"/>
              </a:lnSpc>
            </a:pPr>
            <a:r>
              <a:rPr lang="en-US" sz="2000" b="1" dirty="0">
                <a:latin typeface="Trebuchet MS"/>
                <a:hlinkClick r:id="rId3"/>
              </a:rPr>
              <a:t>www.coventry.gov.uk/adulted</a:t>
            </a:r>
            <a:r>
              <a:rPr lang="en-US" sz="2000" b="1" dirty="0">
                <a:latin typeface="Trebuchet MS"/>
              </a:rPr>
              <a:t> </a:t>
            </a:r>
            <a:endParaRPr sz="2000" b="1" dirty="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53121" y="2796565"/>
            <a:ext cx="4126865" cy="972061"/>
          </a:xfrm>
          <a:prstGeom prst="rect">
            <a:avLst/>
          </a:prstGeom>
        </p:spPr>
        <p:txBody>
          <a:bodyPr vert="horz" wrap="square" lIns="0" tIns="38100" rIns="0" bIns="0" rtlCol="0" anchor="t">
            <a:spAutoFit/>
          </a:bodyPr>
          <a:lstStyle/>
          <a:p>
            <a:pPr marR="5080">
              <a:lnSpc>
                <a:spcPts val="2000"/>
              </a:lnSpc>
              <a:spcBef>
                <a:spcPts val="300"/>
              </a:spcBef>
            </a:pPr>
            <a:r>
              <a:rPr sz="1600" b="1" spc="-50" dirty="0">
                <a:solidFill>
                  <a:srgbClr val="FFFFFF"/>
                </a:solidFill>
                <a:latin typeface="Lucida Sans"/>
                <a:cs typeface="Trebuchet MS"/>
              </a:rPr>
              <a:t>What</a:t>
            </a:r>
            <a:r>
              <a:rPr sz="1600" b="1" spc="-90" dirty="0">
                <a:solidFill>
                  <a:srgbClr val="FFFFFF"/>
                </a:solidFill>
                <a:latin typeface="Lucida Sans"/>
                <a:cs typeface="Trebuchet MS"/>
              </a:rPr>
              <a:t> </a:t>
            </a:r>
            <a:r>
              <a:rPr sz="1600" b="1" dirty="0">
                <a:solidFill>
                  <a:srgbClr val="FFFFFF"/>
                </a:solidFill>
                <a:latin typeface="Lucida Sans"/>
                <a:cs typeface="Trebuchet MS"/>
              </a:rPr>
              <a:t>has</a:t>
            </a:r>
            <a:r>
              <a:rPr sz="1600" b="1" spc="-100" dirty="0">
                <a:solidFill>
                  <a:srgbClr val="FFFFFF"/>
                </a:solidFill>
                <a:latin typeface="Lucida Sans"/>
                <a:cs typeface="Trebuchet MS"/>
              </a:rPr>
              <a:t> </a:t>
            </a:r>
            <a:r>
              <a:rPr sz="1600" b="1" spc="-35" dirty="0">
                <a:solidFill>
                  <a:srgbClr val="FFFFFF"/>
                </a:solidFill>
                <a:latin typeface="Lucida Sans"/>
                <a:cs typeface="Trebuchet MS"/>
              </a:rPr>
              <a:t>worked</a:t>
            </a:r>
            <a:r>
              <a:rPr sz="1600" b="1" spc="-85" dirty="0">
                <a:solidFill>
                  <a:srgbClr val="FFFFFF"/>
                </a:solidFill>
                <a:latin typeface="Lucida Sans"/>
                <a:cs typeface="Trebuchet MS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Lucida Sans"/>
                <a:cs typeface="Trebuchet MS"/>
              </a:rPr>
              <a:t>well</a:t>
            </a:r>
            <a:r>
              <a:rPr sz="1600" b="1" spc="-85" dirty="0">
                <a:solidFill>
                  <a:srgbClr val="FFFFFF"/>
                </a:solidFill>
                <a:latin typeface="Lucida Sans"/>
                <a:cs typeface="Trebuchet MS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Lucida Sans"/>
                <a:cs typeface="Trebuchet MS"/>
              </a:rPr>
              <a:t>for</a:t>
            </a:r>
            <a:r>
              <a:rPr sz="1600" b="1" spc="-65" dirty="0">
                <a:solidFill>
                  <a:srgbClr val="FFFFFF"/>
                </a:solidFill>
                <a:latin typeface="Lucida Sans"/>
                <a:cs typeface="Trebuchet MS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Lucida Sans"/>
                <a:cs typeface="Trebuchet MS"/>
              </a:rPr>
              <a:t>you?</a:t>
            </a:r>
            <a:r>
              <a:rPr sz="1600" b="1" spc="-80" dirty="0">
                <a:solidFill>
                  <a:srgbClr val="FFFFFF"/>
                </a:solidFill>
                <a:latin typeface="Lucida Sans"/>
                <a:cs typeface="Trebuchet MS"/>
              </a:rPr>
              <a:t> </a:t>
            </a:r>
            <a:r>
              <a:rPr sz="1600" b="1" spc="-35" dirty="0">
                <a:solidFill>
                  <a:srgbClr val="FFFFFF"/>
                </a:solidFill>
                <a:latin typeface="Lucida Sans"/>
                <a:cs typeface="Trebuchet MS"/>
              </a:rPr>
              <a:t>How</a:t>
            </a:r>
            <a:r>
              <a:rPr sz="1600" b="1" spc="-85" dirty="0">
                <a:solidFill>
                  <a:srgbClr val="FFFFFF"/>
                </a:solidFill>
                <a:latin typeface="Lucida Sans"/>
                <a:cs typeface="Trebuchet MS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Lucida Sans"/>
                <a:cs typeface="Trebuchet MS"/>
              </a:rPr>
              <a:t>do </a:t>
            </a:r>
            <a:r>
              <a:rPr sz="1600" b="1" spc="-30" dirty="0">
                <a:solidFill>
                  <a:srgbClr val="FFFFFF"/>
                </a:solidFill>
                <a:latin typeface="Lucida Sans"/>
                <a:cs typeface="Trebuchet MS"/>
              </a:rPr>
              <a:t>you</a:t>
            </a:r>
            <a:r>
              <a:rPr sz="1600" b="1" spc="-95" dirty="0">
                <a:solidFill>
                  <a:srgbClr val="FFFFFF"/>
                </a:solidFill>
                <a:latin typeface="Lucida Sans"/>
                <a:cs typeface="Trebuchet MS"/>
              </a:rPr>
              <a:t> </a:t>
            </a:r>
            <a:r>
              <a:rPr sz="1600" b="1" spc="-30" dirty="0">
                <a:solidFill>
                  <a:srgbClr val="FFFFFF"/>
                </a:solidFill>
                <a:latin typeface="Lucida Sans"/>
                <a:cs typeface="Trebuchet MS"/>
              </a:rPr>
              <a:t>think</a:t>
            </a:r>
            <a:r>
              <a:rPr sz="1600" b="1" spc="-75" dirty="0">
                <a:solidFill>
                  <a:srgbClr val="FFFFFF"/>
                </a:solidFill>
                <a:latin typeface="Lucida Sans"/>
                <a:cs typeface="Trebuchet MS"/>
              </a:rPr>
              <a:t> </a:t>
            </a:r>
            <a:r>
              <a:rPr sz="1600" b="1" dirty="0">
                <a:solidFill>
                  <a:srgbClr val="FFFFFF"/>
                </a:solidFill>
                <a:latin typeface="Lucida Sans"/>
                <a:cs typeface="Trebuchet MS"/>
              </a:rPr>
              <a:t>we</a:t>
            </a:r>
            <a:r>
              <a:rPr sz="1600" b="1" spc="-75" dirty="0">
                <a:solidFill>
                  <a:srgbClr val="FFFFFF"/>
                </a:solidFill>
                <a:latin typeface="Lucida Sans"/>
                <a:cs typeface="Trebuchet MS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Lucida Sans"/>
                <a:cs typeface="Trebuchet MS"/>
              </a:rPr>
              <a:t>could</a:t>
            </a:r>
            <a:r>
              <a:rPr sz="1600" b="1" spc="-65" dirty="0">
                <a:solidFill>
                  <a:srgbClr val="FFFFFF"/>
                </a:solidFill>
                <a:latin typeface="Lucida Sans"/>
                <a:cs typeface="Trebuchet MS"/>
              </a:rPr>
              <a:t> </a:t>
            </a:r>
            <a:r>
              <a:rPr sz="1600" b="1" spc="-45" dirty="0">
                <a:solidFill>
                  <a:srgbClr val="FFFFFF"/>
                </a:solidFill>
                <a:latin typeface="Lucida Sans"/>
                <a:cs typeface="Trebuchet MS"/>
              </a:rPr>
              <a:t>improve</a:t>
            </a:r>
            <a:r>
              <a:rPr sz="1600" b="1" spc="-75" dirty="0">
                <a:solidFill>
                  <a:srgbClr val="FFFFFF"/>
                </a:solidFill>
                <a:latin typeface="Lucida Sans"/>
                <a:cs typeface="Trebuchet MS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Lucida Sans"/>
                <a:cs typeface="Trebuchet MS"/>
              </a:rPr>
              <a:t>our</a:t>
            </a:r>
            <a:r>
              <a:rPr sz="1600" b="1" spc="-65" dirty="0">
                <a:solidFill>
                  <a:srgbClr val="FFFFFF"/>
                </a:solidFill>
                <a:latin typeface="Lucida Sans"/>
                <a:cs typeface="Trebuchet MS"/>
              </a:rPr>
              <a:t> </a:t>
            </a:r>
            <a:r>
              <a:rPr sz="1600" b="1" spc="-50" dirty="0">
                <a:solidFill>
                  <a:srgbClr val="FFFFFF"/>
                </a:solidFill>
                <a:latin typeface="Lucida Sans"/>
                <a:cs typeface="Trebuchet MS"/>
              </a:rPr>
              <a:t>service?</a:t>
            </a:r>
            <a:endParaRPr sz="1600">
              <a:latin typeface="Lucida San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65"/>
              </a:spcBef>
            </a:pP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If</a:t>
            </a:r>
            <a:r>
              <a:rPr sz="1400" spc="-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/>
                <a:cs typeface="Lucida Sans"/>
              </a:rPr>
              <a:t>you</a:t>
            </a:r>
            <a:r>
              <a:rPr sz="1400" spc="-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70" dirty="0">
                <a:solidFill>
                  <a:srgbClr val="FFFFFF"/>
                </a:solidFill>
                <a:latin typeface="Lucida Sans"/>
                <a:cs typeface="Lucida Sans"/>
              </a:rPr>
              <a:t>have</a:t>
            </a:r>
            <a:r>
              <a:rPr sz="1400" spc="-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5" dirty="0">
                <a:solidFill>
                  <a:srgbClr val="FFFFFF"/>
                </a:solidFill>
                <a:latin typeface="Lucida Sans"/>
                <a:cs typeface="Lucida Sans"/>
              </a:rPr>
              <a:t>comments</a:t>
            </a:r>
            <a:r>
              <a:rPr sz="1400" spc="-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95" dirty="0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sz="1400" spc="-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/>
                <a:cs typeface="Lucida Sans"/>
              </a:rPr>
              <a:t>suggestions,</a:t>
            </a:r>
            <a:r>
              <a:rPr sz="1400" spc="-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ucida Sans"/>
                <a:cs typeface="Lucida Sans"/>
              </a:rPr>
              <a:t>please: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53121" y="3742308"/>
            <a:ext cx="3629660" cy="601345"/>
          </a:xfrm>
          <a:prstGeom prst="rect">
            <a:avLst/>
          </a:prstGeom>
        </p:spPr>
        <p:txBody>
          <a:bodyPr vert="horz" wrap="square" lIns="0" tIns="86995" rIns="0" bIns="0" rtlCol="0" anchor="t">
            <a:spAutoFit/>
          </a:bodyPr>
          <a:lstStyle/>
          <a:p>
            <a:pPr marL="227965" indent="-228600">
              <a:lnSpc>
                <a:spcPct val="100000"/>
              </a:lnSpc>
              <a:spcBef>
                <a:spcPts val="685"/>
              </a:spcBef>
              <a:buChar char="•"/>
              <a:tabLst>
                <a:tab pos="227965" algn="l"/>
                <a:tab pos="229235" algn="l"/>
              </a:tabLst>
            </a:pPr>
            <a:r>
              <a:rPr sz="1400" spc="-75" dirty="0">
                <a:solidFill>
                  <a:srgbClr val="FFFFFF"/>
                </a:solidFill>
                <a:latin typeface="Lucida Sans"/>
                <a:cs typeface="Lucida Sans"/>
              </a:rPr>
              <a:t>tell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your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0" dirty="0">
                <a:solidFill>
                  <a:srgbClr val="FFFFFF"/>
                </a:solidFill>
                <a:latin typeface="Lucida Sans"/>
                <a:cs typeface="Lucida Sans"/>
              </a:rPr>
              <a:t>tutor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35" dirty="0">
                <a:solidFill>
                  <a:srgbClr val="FFFFFF"/>
                </a:solidFill>
                <a:latin typeface="Lucida Sans"/>
                <a:cs typeface="Lucida Sans"/>
              </a:rPr>
              <a:t>or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95" dirty="0">
                <a:solidFill>
                  <a:srgbClr val="FFFFFF"/>
                </a:solidFill>
                <a:latin typeface="Lucida Sans"/>
                <a:cs typeface="Lucida Sans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40" dirty="0">
                <a:solidFill>
                  <a:srgbClr val="FFFFFF"/>
                </a:solidFill>
                <a:latin typeface="Lucida Sans"/>
                <a:cs typeface="Lucida Sans"/>
              </a:rPr>
              <a:t>course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ucida Sans"/>
                <a:cs typeface="Lucida Sans"/>
              </a:rPr>
              <a:t>organiser</a:t>
            </a:r>
            <a:endParaRPr sz="1400">
              <a:latin typeface="Lucida Sans"/>
              <a:cs typeface="Lucida Sans"/>
            </a:endParaRPr>
          </a:p>
          <a:p>
            <a:pPr marL="227965" indent="-228600">
              <a:lnSpc>
                <a:spcPct val="100000"/>
              </a:lnSpc>
              <a:spcBef>
                <a:spcPts val="585"/>
              </a:spcBef>
              <a:buChar char="•"/>
              <a:tabLst>
                <a:tab pos="227965" algn="l"/>
                <a:tab pos="229235" algn="l"/>
              </a:tabLst>
            </a:pPr>
            <a:r>
              <a:rPr sz="1400" spc="-90" dirty="0">
                <a:solidFill>
                  <a:srgbClr val="FFFFFF"/>
                </a:solidFill>
                <a:latin typeface="Lucida Sans"/>
                <a:cs typeface="Lucida Sans"/>
              </a:rPr>
              <a:t>email</a:t>
            </a:r>
            <a:r>
              <a:rPr sz="1400" spc="-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50" dirty="0">
                <a:solidFill>
                  <a:srgbClr val="FFFFFF"/>
                </a:solidFill>
                <a:latin typeface="Lucida Sans"/>
                <a:cs typeface="Lucida Sans"/>
              </a:rPr>
              <a:t>us</a:t>
            </a:r>
            <a:r>
              <a:rPr sz="1400" spc="-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90" dirty="0">
                <a:solidFill>
                  <a:srgbClr val="FFFFFF"/>
                </a:solidFill>
                <a:latin typeface="Lucida Sans"/>
                <a:cs typeface="Lucida Sans"/>
              </a:rPr>
              <a:t>at</a:t>
            </a:r>
            <a:r>
              <a:rPr sz="1400" spc="-10" dirty="0">
                <a:solidFill>
                  <a:schemeClr val="bg1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chemeClr val="bg1"/>
                </a:solidFill>
                <a:latin typeface="Lucida Sans"/>
                <a:cs typeface="Lucida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adulted-</a:t>
            </a:r>
            <a:r>
              <a:rPr sz="1400" spc="-105" dirty="0">
                <a:solidFill>
                  <a:schemeClr val="bg1"/>
                </a:solidFill>
                <a:latin typeface="Lucida Sans"/>
                <a:cs typeface="Lucida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queries@Coventry.gov.uk</a:t>
            </a:r>
            <a:endParaRPr sz="1400">
              <a:solidFill>
                <a:schemeClr val="bg1"/>
              </a:solidFill>
              <a:latin typeface="Lucida Sans"/>
              <a:cs typeface="Lucida Sans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53121" y="4595774"/>
            <a:ext cx="35337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If</a:t>
            </a:r>
            <a:r>
              <a:rPr sz="1400" spc="-5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/>
                <a:cs typeface="Lucida Sans"/>
              </a:rPr>
              <a:t>you</a:t>
            </a:r>
            <a:r>
              <a:rPr sz="1400" spc="-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75" dirty="0">
                <a:solidFill>
                  <a:srgbClr val="FFFFFF"/>
                </a:solidFill>
                <a:latin typeface="Lucida Sans"/>
                <a:cs typeface="Lucida Sans"/>
              </a:rPr>
              <a:t>are</a:t>
            </a:r>
            <a:r>
              <a:rPr sz="1400" spc="-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95" dirty="0">
                <a:solidFill>
                  <a:srgbClr val="FFFFFF"/>
                </a:solidFill>
                <a:latin typeface="Lucida Sans"/>
                <a:cs typeface="Lucida Sans"/>
              </a:rPr>
              <a:t>not</a:t>
            </a:r>
            <a:r>
              <a:rPr sz="1400" spc="-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85" dirty="0">
                <a:solidFill>
                  <a:srgbClr val="FFFFFF"/>
                </a:solidFill>
                <a:latin typeface="Lucida Sans"/>
                <a:cs typeface="Lucida Sans"/>
              </a:rPr>
              <a:t>happy</a:t>
            </a:r>
            <a:r>
              <a:rPr sz="1400" spc="-50" dirty="0">
                <a:solidFill>
                  <a:srgbClr val="FFFFFF"/>
                </a:solidFill>
                <a:latin typeface="Lucida Sans"/>
                <a:cs typeface="Lucida Sans"/>
              </a:rPr>
              <a:t> with </a:t>
            </a:r>
            <a:r>
              <a:rPr sz="1400" spc="-100" dirty="0">
                <a:solidFill>
                  <a:srgbClr val="FFFFFF"/>
                </a:solidFill>
                <a:latin typeface="Lucida Sans"/>
                <a:cs typeface="Lucida Sans"/>
              </a:rPr>
              <a:t>your</a:t>
            </a:r>
            <a:r>
              <a:rPr sz="1400" spc="-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5" dirty="0">
                <a:solidFill>
                  <a:srgbClr val="FFFFFF"/>
                </a:solidFill>
                <a:latin typeface="Lucida Sans"/>
                <a:cs typeface="Lucida Sans"/>
              </a:rPr>
              <a:t>course,</a:t>
            </a:r>
            <a:r>
              <a:rPr sz="1400" spc="-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Lucida Sans"/>
                <a:cs typeface="Lucida Sans"/>
              </a:rPr>
              <a:t>please: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53121" y="4809134"/>
            <a:ext cx="3629660" cy="1104900"/>
          </a:xfrm>
          <a:prstGeom prst="rect">
            <a:avLst/>
          </a:prstGeom>
        </p:spPr>
        <p:txBody>
          <a:bodyPr vert="horz" wrap="square" lIns="0" tIns="86995" rIns="0" bIns="0" rtlCol="0" anchor="t">
            <a:spAutoFit/>
          </a:bodyPr>
          <a:lstStyle/>
          <a:p>
            <a:pPr marL="227965" indent="-228600">
              <a:lnSpc>
                <a:spcPct val="100000"/>
              </a:lnSpc>
              <a:spcBef>
                <a:spcPts val="685"/>
              </a:spcBef>
              <a:buChar char="•"/>
              <a:tabLst>
                <a:tab pos="227965" algn="l"/>
                <a:tab pos="229235" algn="l"/>
              </a:tabLst>
            </a:pPr>
            <a:r>
              <a:rPr sz="1400" spc="-75" dirty="0">
                <a:solidFill>
                  <a:srgbClr val="FFFFFF"/>
                </a:solidFill>
                <a:latin typeface="Lucida Sans"/>
                <a:cs typeface="Lucida Sans"/>
              </a:rPr>
              <a:t>tell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your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0" dirty="0">
                <a:solidFill>
                  <a:srgbClr val="FFFFFF"/>
                </a:solidFill>
                <a:latin typeface="Lucida Sans"/>
                <a:cs typeface="Lucida Sans"/>
              </a:rPr>
              <a:t>tutor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35" dirty="0">
                <a:solidFill>
                  <a:srgbClr val="FFFFFF"/>
                </a:solidFill>
                <a:latin typeface="Lucida Sans"/>
                <a:cs typeface="Lucida Sans"/>
              </a:rPr>
              <a:t>or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95" dirty="0">
                <a:solidFill>
                  <a:srgbClr val="FFFFFF"/>
                </a:solidFill>
                <a:latin typeface="Lucida Sans"/>
                <a:cs typeface="Lucida Sans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40" dirty="0">
                <a:solidFill>
                  <a:srgbClr val="FFFFFF"/>
                </a:solidFill>
                <a:latin typeface="Lucida Sans"/>
                <a:cs typeface="Lucida Sans"/>
              </a:rPr>
              <a:t>course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ucida Sans"/>
                <a:cs typeface="Lucida Sans"/>
              </a:rPr>
              <a:t>organiser</a:t>
            </a:r>
            <a:endParaRPr sz="1400">
              <a:latin typeface="Lucida Sans"/>
              <a:cs typeface="Lucida Sans"/>
            </a:endParaRPr>
          </a:p>
          <a:p>
            <a:pPr marL="227965" indent="-228600">
              <a:lnSpc>
                <a:spcPct val="100000"/>
              </a:lnSpc>
              <a:spcBef>
                <a:spcPts val="585"/>
              </a:spcBef>
              <a:buChar char="•"/>
              <a:tabLst>
                <a:tab pos="227965" algn="l"/>
                <a:tab pos="229235" algn="l"/>
              </a:tabLst>
            </a:pPr>
            <a:r>
              <a:rPr sz="1400" spc="-90" dirty="0">
                <a:solidFill>
                  <a:srgbClr val="FFFFFF"/>
                </a:solidFill>
                <a:latin typeface="Lucida Sans"/>
                <a:cs typeface="Lucida Sans"/>
              </a:rPr>
              <a:t>email</a:t>
            </a:r>
            <a:r>
              <a:rPr sz="1400" spc="-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50" dirty="0">
                <a:solidFill>
                  <a:srgbClr val="FFFFFF"/>
                </a:solidFill>
                <a:latin typeface="Lucida Sans"/>
                <a:cs typeface="Lucida Sans"/>
              </a:rPr>
              <a:t>us</a:t>
            </a:r>
            <a:r>
              <a:rPr sz="1400" spc="-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90" dirty="0">
                <a:solidFill>
                  <a:srgbClr val="FFFFFF"/>
                </a:solidFill>
                <a:latin typeface="Lucida Sans"/>
                <a:cs typeface="Lucida Sans"/>
              </a:rPr>
              <a:t>at</a:t>
            </a:r>
            <a:r>
              <a:rPr sz="1400" spc="-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chemeClr val="bg1"/>
                </a:solidFill>
                <a:latin typeface="Lucida Sans"/>
                <a:cs typeface="Lucida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adulted-</a:t>
            </a:r>
            <a:r>
              <a:rPr sz="1400" spc="-105" dirty="0">
                <a:solidFill>
                  <a:schemeClr val="bg1"/>
                </a:solidFill>
                <a:latin typeface="Lucida Sans"/>
                <a:cs typeface="Lucida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queries@Coventry.gov.uk</a:t>
            </a:r>
            <a:endParaRPr sz="1400">
              <a:solidFill>
                <a:schemeClr val="bg1"/>
              </a:solidFill>
              <a:latin typeface="Lucida Sans"/>
              <a:cs typeface="Lucida Sans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27965" marR="218440" indent="-228600">
              <a:lnSpc>
                <a:spcPct val="101200"/>
              </a:lnSpc>
              <a:spcBef>
                <a:spcPts val="570"/>
              </a:spcBef>
              <a:buChar char="•"/>
              <a:tabLst>
                <a:tab pos="227965" algn="l"/>
                <a:tab pos="229235" algn="l"/>
              </a:tabLst>
            </a:pPr>
            <a:r>
              <a:rPr sz="1400" spc="-130" dirty="0">
                <a:solidFill>
                  <a:srgbClr val="FFFFFF"/>
                </a:solidFill>
                <a:latin typeface="Lucida Sans"/>
                <a:cs typeface="Lucida Sans"/>
              </a:rPr>
              <a:t>phone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Coventry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Adult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Education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90" dirty="0">
                <a:solidFill>
                  <a:srgbClr val="FFFFFF"/>
                </a:solidFill>
                <a:latin typeface="Lucida Sans"/>
                <a:cs typeface="Lucida Sans"/>
              </a:rPr>
              <a:t>Service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Lucida Sans"/>
                <a:cs typeface="Lucida Sans"/>
              </a:rPr>
              <a:t>on </a:t>
            </a:r>
            <a:r>
              <a:rPr sz="1400" spc="-160" dirty="0">
                <a:solidFill>
                  <a:srgbClr val="FFFFFF"/>
                </a:solidFill>
                <a:latin typeface="Lucida Sans"/>
                <a:cs typeface="Lucida Sans"/>
              </a:rPr>
              <a:t>024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60" dirty="0">
                <a:solidFill>
                  <a:srgbClr val="FFFFFF"/>
                </a:solidFill>
                <a:latin typeface="Lucida Sans"/>
                <a:cs typeface="Lucida Sans"/>
              </a:rPr>
              <a:t>7697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5200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524588" y="2836824"/>
            <a:ext cx="4859020" cy="670560"/>
          </a:xfrm>
          <a:prstGeom prst="rect">
            <a:avLst/>
          </a:prstGeom>
        </p:spPr>
        <p:txBody>
          <a:bodyPr vert="horz" wrap="square" lIns="0" tIns="10160" rIns="0" bIns="0" rtlCol="0" anchor="t">
            <a:spAutoFit/>
          </a:bodyPr>
          <a:lstStyle/>
          <a:p>
            <a:pPr marR="5080">
              <a:lnSpc>
                <a:spcPct val="101200"/>
              </a:lnSpc>
              <a:spcBef>
                <a:spcPts val="80"/>
              </a:spcBef>
            </a:pP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If</a:t>
            </a:r>
            <a:r>
              <a:rPr sz="1400" spc="-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Lucida Sans"/>
                <a:cs typeface="Lucida Sans"/>
              </a:rPr>
              <a:t>the</a:t>
            </a:r>
            <a:r>
              <a:rPr sz="1400" spc="-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95" dirty="0">
                <a:solidFill>
                  <a:srgbClr val="FFFFFF"/>
                </a:solidFill>
                <a:latin typeface="Lucida Sans"/>
                <a:cs typeface="Lucida Sans"/>
              </a:rPr>
              <a:t>problem</a:t>
            </a:r>
            <a:r>
              <a:rPr sz="1400" spc="-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/>
                <a:cs typeface="Lucida Sans"/>
              </a:rPr>
              <a:t>is</a:t>
            </a:r>
            <a:r>
              <a:rPr sz="1400" spc="-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70" dirty="0">
                <a:solidFill>
                  <a:srgbClr val="FFFFFF"/>
                </a:solidFill>
                <a:latin typeface="Lucida Sans"/>
                <a:cs typeface="Lucida Sans"/>
              </a:rPr>
              <a:t>still</a:t>
            </a:r>
            <a:r>
              <a:rPr sz="1400" spc="-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95" dirty="0">
                <a:solidFill>
                  <a:srgbClr val="FFFFFF"/>
                </a:solidFill>
                <a:latin typeface="Lucida Sans"/>
                <a:cs typeface="Lucida Sans"/>
              </a:rPr>
              <a:t>not</a:t>
            </a:r>
            <a:r>
              <a:rPr sz="1400" spc="-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/>
                <a:cs typeface="Lucida Sans"/>
              </a:rPr>
              <a:t>sorted</a:t>
            </a:r>
            <a:r>
              <a:rPr sz="1400" spc="-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80" dirty="0">
                <a:solidFill>
                  <a:srgbClr val="FFFFFF"/>
                </a:solidFill>
                <a:latin typeface="Lucida Sans"/>
                <a:cs typeface="Lucida Sans"/>
              </a:rPr>
              <a:t>out,</a:t>
            </a:r>
            <a:r>
              <a:rPr sz="1400" spc="-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/>
                <a:cs typeface="Lucida Sans"/>
              </a:rPr>
              <a:t>you</a:t>
            </a:r>
            <a:r>
              <a:rPr sz="1400" spc="-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5" dirty="0">
                <a:solidFill>
                  <a:srgbClr val="FFFFFF"/>
                </a:solidFill>
                <a:latin typeface="Lucida Sans"/>
                <a:cs typeface="Lucida Sans"/>
              </a:rPr>
              <a:t>can</a:t>
            </a:r>
            <a:r>
              <a:rPr sz="1400" spc="-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/>
                <a:cs typeface="Lucida Sans"/>
              </a:rPr>
              <a:t>use</a:t>
            </a:r>
            <a:r>
              <a:rPr sz="1400" spc="-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lang="en-US" sz="1400" spc="-40" dirty="0">
                <a:solidFill>
                  <a:srgbClr val="FFFFFF"/>
                </a:solidFill>
                <a:latin typeface="Lucida Sans"/>
                <a:cs typeface="Lucida Sans"/>
              </a:rPr>
              <a:t>the </a:t>
            </a:r>
            <a:r>
              <a:rPr lang="en-US" sz="1400" spc="-20" dirty="0">
                <a:solidFill>
                  <a:srgbClr val="FFFFFF"/>
                </a:solidFill>
                <a:latin typeface="Lucida Sans"/>
                <a:cs typeface="Lucida Sans"/>
              </a:rPr>
              <a:t>City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35" dirty="0">
                <a:solidFill>
                  <a:srgbClr val="FFFFFF"/>
                </a:solidFill>
                <a:latin typeface="Lucida Sans"/>
                <a:cs typeface="Lucida Sans"/>
              </a:rPr>
              <a:t>Council’s</a:t>
            </a:r>
            <a:r>
              <a:rPr sz="1400" spc="-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/>
                <a:cs typeface="Lucida Sans"/>
              </a:rPr>
              <a:t>comments,</a:t>
            </a:r>
            <a:r>
              <a:rPr sz="1400" spc="-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/>
                <a:cs typeface="Lucida Sans"/>
              </a:rPr>
              <a:t>compliments</a:t>
            </a:r>
            <a:r>
              <a:rPr sz="1400" spc="-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95" dirty="0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sz="1400" spc="-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95" dirty="0">
                <a:solidFill>
                  <a:srgbClr val="FFFFFF"/>
                </a:solidFill>
                <a:latin typeface="Lucida Sans"/>
                <a:cs typeface="Lucida Sans"/>
              </a:rPr>
              <a:t>complaints</a:t>
            </a:r>
            <a:r>
              <a:rPr sz="1400" spc="-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5" dirty="0">
                <a:solidFill>
                  <a:srgbClr val="FFFFFF"/>
                </a:solidFill>
                <a:latin typeface="Lucida Sans"/>
                <a:cs typeface="Lucida Sans"/>
              </a:rPr>
              <a:t>procedure</a:t>
            </a:r>
            <a:r>
              <a:rPr sz="1400" spc="-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by </a:t>
            </a:r>
            <a:r>
              <a:rPr sz="1400" spc="-105" dirty="0">
                <a:solidFill>
                  <a:srgbClr val="FFFFFF"/>
                </a:solidFill>
                <a:latin typeface="Lucida Sans"/>
                <a:cs typeface="Lucida Sans"/>
              </a:rPr>
              <a:t>doing</a:t>
            </a:r>
            <a:r>
              <a:rPr sz="1400" spc="-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85" dirty="0">
                <a:solidFill>
                  <a:srgbClr val="FFFFFF"/>
                </a:solidFill>
                <a:latin typeface="Lucida Sans"/>
                <a:cs typeface="Lucida Sans"/>
              </a:rPr>
              <a:t>one</a:t>
            </a:r>
            <a:r>
              <a:rPr sz="1400" spc="-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95" dirty="0">
                <a:solidFill>
                  <a:srgbClr val="FFFFFF"/>
                </a:solidFill>
                <a:latin typeface="Lucida Sans"/>
                <a:cs typeface="Lucida Sans"/>
              </a:rPr>
              <a:t>of</a:t>
            </a:r>
            <a:r>
              <a:rPr sz="1400" spc="-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Lucida Sans"/>
                <a:cs typeface="Lucida Sans"/>
              </a:rPr>
              <a:t>the</a:t>
            </a:r>
            <a:r>
              <a:rPr sz="1400" spc="-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ucida Sans"/>
                <a:cs typeface="Lucida Sans"/>
              </a:rPr>
              <a:t>following: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585802" y="3787402"/>
            <a:ext cx="2742121" cy="22826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27965" algn="l"/>
                <a:tab pos="229235" algn="l"/>
              </a:tabLst>
            </a:pPr>
            <a:r>
              <a:rPr lang="en-US" sz="1400" spc="-70" dirty="0">
                <a:solidFill>
                  <a:srgbClr val="FFFFFF"/>
                </a:solidFill>
                <a:latin typeface="Lucida Sans"/>
                <a:cs typeface="Lucida Sans"/>
              </a:rPr>
              <a:t>phone</a:t>
            </a:r>
            <a:r>
              <a:rPr sz="1400" spc="-70" dirty="0">
                <a:solidFill>
                  <a:srgbClr val="FFFFFF"/>
                </a:solidFill>
                <a:latin typeface="Lucida Sans"/>
                <a:cs typeface="Lucida Sans"/>
              </a:rPr>
              <a:t>:</a:t>
            </a:r>
            <a:r>
              <a:rPr sz="1400" spc="-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60" dirty="0">
                <a:solidFill>
                  <a:srgbClr val="FFFFFF"/>
                </a:solidFill>
                <a:latin typeface="Lucida Sans"/>
                <a:cs typeface="Lucida Sans"/>
              </a:rPr>
              <a:t>0800</a:t>
            </a:r>
            <a:r>
              <a:rPr sz="1400" spc="-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35" dirty="0">
                <a:solidFill>
                  <a:srgbClr val="FFFFFF"/>
                </a:solidFill>
                <a:latin typeface="Lucida Sans"/>
                <a:cs typeface="Lucida Sans"/>
              </a:rPr>
              <a:t>269851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610286" y="4338101"/>
            <a:ext cx="4362389" cy="90024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285750" indent="-285750">
              <a:spcBef>
                <a:spcPts val="100"/>
              </a:spcBef>
              <a:buFont typeface="Arial"/>
              <a:buChar char="•"/>
              <a:tabLst>
                <a:tab pos="227965" algn="l"/>
                <a:tab pos="229235" algn="l"/>
              </a:tabLst>
            </a:pPr>
            <a:r>
              <a:rPr lang="en-US" sz="1400" spc="-100" dirty="0">
                <a:solidFill>
                  <a:schemeClr val="bg1"/>
                </a:solidFill>
                <a:latin typeface="Lucida Sans"/>
                <a:cs typeface="Lucida Sans"/>
              </a:rPr>
              <a:t>visit</a:t>
            </a:r>
            <a:r>
              <a:rPr sz="1400" spc="-30" dirty="0">
                <a:solidFill>
                  <a:schemeClr val="bg1"/>
                </a:solidFill>
                <a:latin typeface="Lucida Sans"/>
                <a:cs typeface="Lucida Sans"/>
              </a:rPr>
              <a:t> </a:t>
            </a:r>
            <a:r>
              <a:rPr lang="en-US" sz="1400" spc="-30" dirty="0">
                <a:solidFill>
                  <a:schemeClr val="bg1"/>
                </a:solidFill>
                <a:latin typeface="Lucida Sans"/>
                <a:cs typeface="Lucida Sans"/>
              </a:rPr>
              <a:t>the Speak Up </a:t>
            </a:r>
            <a:r>
              <a:rPr lang="en-US" sz="1400" spc="-50" dirty="0">
                <a:solidFill>
                  <a:schemeClr val="bg1"/>
                </a:solidFill>
                <a:latin typeface="Lucida Sans"/>
                <a:cs typeface="Lucida Sans"/>
              </a:rPr>
              <a:t>website</a:t>
            </a:r>
            <a:r>
              <a:rPr sz="1400" spc="-50" dirty="0">
                <a:solidFill>
                  <a:schemeClr val="bg1"/>
                </a:solidFill>
                <a:latin typeface="Lucida Sans"/>
                <a:cs typeface="Lucida Sans"/>
              </a:rPr>
              <a:t>:</a:t>
            </a:r>
            <a:r>
              <a:rPr lang="en-US" sz="1400" spc="-50" dirty="0">
                <a:solidFill>
                  <a:schemeClr val="bg1"/>
                </a:solidFill>
                <a:latin typeface="Lucida Sans"/>
                <a:cs typeface="Lucida Sans"/>
              </a:rPr>
              <a:t> </a:t>
            </a:r>
            <a:endParaRPr lang="en-US" sz="1400" dirty="0">
              <a:solidFill>
                <a:schemeClr val="bg1"/>
              </a:solidFill>
              <a:latin typeface="Lucida Sans"/>
              <a:cs typeface="Lucida Sans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spcBef>
                <a:spcPts val="100"/>
              </a:spcBef>
              <a:tabLst>
                <a:tab pos="227965" algn="l"/>
                <a:tab pos="229235" algn="l"/>
              </a:tabLst>
            </a:pPr>
            <a:endParaRPr lang="en-US" sz="1400" spc="-50" dirty="0">
              <a:solidFill>
                <a:schemeClr val="bg1"/>
              </a:solidFill>
              <a:latin typeface="Lucida Sans"/>
            </a:endParaRPr>
          </a:p>
          <a:p>
            <a:pPr>
              <a:spcBef>
                <a:spcPts val="100"/>
              </a:spcBef>
              <a:tabLst>
                <a:tab pos="227965" algn="l"/>
                <a:tab pos="229235" algn="l"/>
              </a:tabLst>
            </a:pPr>
            <a:r>
              <a:rPr lang="en-US" sz="1400" spc="-50" dirty="0">
                <a:solidFill>
                  <a:schemeClr val="bg1"/>
                </a:solidFill>
                <a:latin typeface="Lucida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Comments, compliments and complaints – Coventry City Council</a:t>
            </a:r>
            <a:endParaRPr lang="en-US" sz="1400">
              <a:solidFill>
                <a:schemeClr val="bg1"/>
              </a:solidFill>
              <a:latin typeface="Lucida Sans"/>
              <a:cs typeface="Lucida Sans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587077" y="5558629"/>
            <a:ext cx="4272915" cy="44371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285750" indent="-285750">
              <a:spcBef>
                <a:spcPts val="100"/>
              </a:spcBef>
              <a:buFont typeface="Arial"/>
              <a:buChar char="•"/>
            </a:pPr>
            <a:r>
              <a:rPr lang="en-US" sz="1400" spc="-155" dirty="0">
                <a:solidFill>
                  <a:srgbClr val="FFFFFF"/>
                </a:solidFill>
                <a:latin typeface="Lucida Sans"/>
                <a:cs typeface="Lucida Sans"/>
              </a:rPr>
              <a:t>write to: Coventry City Council, PO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Box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35" dirty="0">
                <a:solidFill>
                  <a:srgbClr val="FFFFFF"/>
                </a:solidFill>
                <a:latin typeface="Lucida Sans"/>
                <a:cs typeface="Lucida Sans"/>
              </a:rPr>
              <a:t>15,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45" dirty="0">
                <a:solidFill>
                  <a:srgbClr val="FFFFFF"/>
                </a:solidFill>
                <a:latin typeface="Lucida Sans"/>
                <a:cs typeface="Lucida Sans"/>
              </a:rPr>
              <a:t>Council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35" dirty="0">
                <a:solidFill>
                  <a:srgbClr val="FFFFFF"/>
                </a:solidFill>
                <a:latin typeface="Lucida Sans"/>
                <a:cs typeface="Lucida Sans"/>
              </a:rPr>
              <a:t>House,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10" dirty="0">
                <a:solidFill>
                  <a:srgbClr val="FFFFFF"/>
                </a:solidFill>
                <a:latin typeface="Lucida Sans"/>
                <a:cs typeface="Lucida Sans"/>
              </a:rPr>
              <a:t>Earl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90" dirty="0">
                <a:solidFill>
                  <a:srgbClr val="FFFFFF"/>
                </a:solidFill>
                <a:latin typeface="Lucida Sans"/>
                <a:cs typeface="Lucida Sans"/>
              </a:rPr>
              <a:t>Street,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14" dirty="0">
                <a:solidFill>
                  <a:srgbClr val="FFFFFF"/>
                </a:solidFill>
                <a:latin typeface="Lucida Sans"/>
                <a:cs typeface="Lucida Sans"/>
              </a:rPr>
              <a:t>Coventry,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220" dirty="0">
                <a:solidFill>
                  <a:srgbClr val="FFFFFF"/>
                </a:solidFill>
                <a:latin typeface="Lucida Sans"/>
                <a:cs typeface="Lucida Sans"/>
              </a:rPr>
              <a:t>CV1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5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RR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3704" y="2264740"/>
            <a:ext cx="9603105" cy="4284345"/>
          </a:xfrm>
          <a:custGeom>
            <a:avLst/>
            <a:gdLst/>
            <a:ahLst/>
            <a:cxnLst/>
            <a:rect l="l" t="t" r="r" b="b"/>
            <a:pathLst>
              <a:path w="9603105" h="4284345">
                <a:moveTo>
                  <a:pt x="9602978" y="0"/>
                </a:moveTo>
                <a:lnTo>
                  <a:pt x="0" y="0"/>
                </a:lnTo>
                <a:lnTo>
                  <a:pt x="0" y="4283964"/>
                </a:lnTo>
                <a:lnTo>
                  <a:pt x="9602978" y="4283964"/>
                </a:lnTo>
                <a:lnTo>
                  <a:pt x="9602978" y="0"/>
                </a:lnTo>
                <a:close/>
              </a:path>
            </a:pathLst>
          </a:custGeom>
          <a:solidFill>
            <a:srgbClr val="0079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86150" y="882992"/>
            <a:ext cx="7152005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Privacy</a:t>
            </a:r>
            <a:r>
              <a:rPr spc="-145" dirty="0"/>
              <a:t> </a:t>
            </a:r>
            <a:r>
              <a:rPr dirty="0"/>
              <a:t>and</a:t>
            </a:r>
            <a:r>
              <a:rPr spc="-175" dirty="0"/>
              <a:t> </a:t>
            </a:r>
            <a:r>
              <a:rPr spc="-110" dirty="0"/>
              <a:t>fair</a:t>
            </a:r>
            <a:r>
              <a:rPr spc="-160" dirty="0"/>
              <a:t> </a:t>
            </a:r>
            <a:r>
              <a:rPr spc="-120" dirty="0"/>
              <a:t>processing</a:t>
            </a:r>
            <a:r>
              <a:rPr spc="-160" dirty="0"/>
              <a:t> </a:t>
            </a:r>
            <a:r>
              <a:rPr spc="-105" dirty="0"/>
              <a:t>notices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3704" y="6674510"/>
            <a:ext cx="1346263" cy="81814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7635608"/>
            <a:ext cx="11225530" cy="458470"/>
            <a:chOff x="0" y="7635608"/>
            <a:chExt cx="11225530" cy="458470"/>
          </a:xfrm>
        </p:grpSpPr>
        <p:sp>
          <p:nvSpPr>
            <p:cNvPr id="6" name="object 6"/>
            <p:cNvSpPr/>
            <p:nvPr/>
          </p:nvSpPr>
          <p:spPr>
            <a:xfrm>
              <a:off x="158711" y="7635608"/>
              <a:ext cx="1855470" cy="299085"/>
            </a:xfrm>
            <a:custGeom>
              <a:avLst/>
              <a:gdLst/>
              <a:ahLst/>
              <a:cxnLst/>
              <a:rect l="l" t="t" r="r" b="b"/>
              <a:pathLst>
                <a:path w="1855470" h="299084">
                  <a:moveTo>
                    <a:pt x="1854962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854962" y="299085"/>
                  </a:lnTo>
                  <a:lnTo>
                    <a:pt x="1854962" y="0"/>
                  </a:lnTo>
                  <a:close/>
                </a:path>
              </a:pathLst>
            </a:custGeom>
            <a:solidFill>
              <a:srgbClr val="00B3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13623" y="7635608"/>
              <a:ext cx="1789430" cy="299085"/>
            </a:xfrm>
            <a:custGeom>
              <a:avLst/>
              <a:gdLst/>
              <a:ahLst/>
              <a:cxnLst/>
              <a:rect l="l" t="t" r="r" b="b"/>
              <a:pathLst>
                <a:path w="1789429" h="299084">
                  <a:moveTo>
                    <a:pt x="1789049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789049" y="299085"/>
                  </a:lnTo>
                  <a:lnTo>
                    <a:pt x="1789049" y="0"/>
                  </a:lnTo>
                  <a:close/>
                </a:path>
              </a:pathLst>
            </a:custGeom>
            <a:solidFill>
              <a:srgbClr val="E72E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02646" y="7635608"/>
              <a:ext cx="1789430" cy="299085"/>
            </a:xfrm>
            <a:custGeom>
              <a:avLst/>
              <a:gdLst/>
              <a:ahLst/>
              <a:cxnLst/>
              <a:rect l="l" t="t" r="r" b="b"/>
              <a:pathLst>
                <a:path w="1789429" h="299084">
                  <a:moveTo>
                    <a:pt x="1789049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789049" y="299085"/>
                  </a:lnTo>
                  <a:lnTo>
                    <a:pt x="1789049" y="0"/>
                  </a:lnTo>
                  <a:close/>
                </a:path>
              </a:pathLst>
            </a:custGeom>
            <a:solidFill>
              <a:srgbClr val="FCE8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91657" y="7635608"/>
              <a:ext cx="1789430" cy="299085"/>
            </a:xfrm>
            <a:custGeom>
              <a:avLst/>
              <a:gdLst/>
              <a:ahLst/>
              <a:cxnLst/>
              <a:rect l="l" t="t" r="r" b="b"/>
              <a:pathLst>
                <a:path w="1789429" h="299084">
                  <a:moveTo>
                    <a:pt x="1789049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789049" y="299085"/>
                  </a:lnTo>
                  <a:lnTo>
                    <a:pt x="1789049" y="0"/>
                  </a:lnTo>
                  <a:close/>
                </a:path>
              </a:pathLst>
            </a:custGeom>
            <a:solidFill>
              <a:srgbClr val="682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380668" y="7635608"/>
              <a:ext cx="1789430" cy="299085"/>
            </a:xfrm>
            <a:custGeom>
              <a:avLst/>
              <a:gdLst/>
              <a:ahLst/>
              <a:cxnLst/>
              <a:rect l="l" t="t" r="r" b="b"/>
              <a:pathLst>
                <a:path w="1789429" h="299084">
                  <a:moveTo>
                    <a:pt x="1789049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789049" y="299085"/>
                  </a:lnTo>
                  <a:lnTo>
                    <a:pt x="1789049" y="0"/>
                  </a:lnTo>
                  <a:close/>
                </a:path>
              </a:pathLst>
            </a:custGeom>
            <a:solidFill>
              <a:srgbClr val="F7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169679" y="7635608"/>
              <a:ext cx="1897380" cy="299085"/>
            </a:xfrm>
            <a:custGeom>
              <a:avLst/>
              <a:gdLst/>
              <a:ahLst/>
              <a:cxnLst/>
              <a:rect l="l" t="t" r="r" b="b"/>
              <a:pathLst>
                <a:path w="1897379" h="299084">
                  <a:moveTo>
                    <a:pt x="1896999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896999" y="299085"/>
                  </a:lnTo>
                  <a:lnTo>
                    <a:pt x="1896999" y="0"/>
                  </a:lnTo>
                  <a:close/>
                </a:path>
              </a:pathLst>
            </a:custGeom>
            <a:solidFill>
              <a:srgbClr val="D31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7826756"/>
              <a:ext cx="11225530" cy="266700"/>
            </a:xfrm>
            <a:custGeom>
              <a:avLst/>
              <a:gdLst/>
              <a:ahLst/>
              <a:cxnLst/>
              <a:rect l="l" t="t" r="r" b="b"/>
              <a:pathLst>
                <a:path w="11225530" h="266700">
                  <a:moveTo>
                    <a:pt x="190500" y="0"/>
                  </a:moveTo>
                  <a:lnTo>
                    <a:pt x="0" y="0"/>
                  </a:lnTo>
                </a:path>
                <a:path w="11225530" h="266700">
                  <a:moveTo>
                    <a:pt x="11034903" y="0"/>
                  </a:moveTo>
                  <a:lnTo>
                    <a:pt x="11225403" y="0"/>
                  </a:lnTo>
                </a:path>
                <a:path w="11225530" h="266700">
                  <a:moveTo>
                    <a:pt x="266700" y="76200"/>
                  </a:moveTo>
                  <a:lnTo>
                    <a:pt x="266700" y="266700"/>
                  </a:lnTo>
                </a:path>
                <a:path w="11225530" h="266700">
                  <a:moveTo>
                    <a:pt x="10958703" y="76200"/>
                  </a:moveTo>
                  <a:lnTo>
                    <a:pt x="10958703" y="2667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7826756"/>
              <a:ext cx="11225530" cy="266700"/>
            </a:xfrm>
            <a:custGeom>
              <a:avLst/>
              <a:gdLst/>
              <a:ahLst/>
              <a:cxnLst/>
              <a:rect l="l" t="t" r="r" b="b"/>
              <a:pathLst>
                <a:path w="11225530" h="266700">
                  <a:moveTo>
                    <a:pt x="190500" y="0"/>
                  </a:moveTo>
                  <a:lnTo>
                    <a:pt x="0" y="0"/>
                  </a:lnTo>
                </a:path>
                <a:path w="11225530" h="266700">
                  <a:moveTo>
                    <a:pt x="11034903" y="0"/>
                  </a:moveTo>
                  <a:lnTo>
                    <a:pt x="11225403" y="0"/>
                  </a:lnTo>
                </a:path>
                <a:path w="11225530" h="266700">
                  <a:moveTo>
                    <a:pt x="266700" y="76200"/>
                  </a:moveTo>
                  <a:lnTo>
                    <a:pt x="266700" y="266700"/>
                  </a:lnTo>
                </a:path>
                <a:path w="11225530" h="266700">
                  <a:moveTo>
                    <a:pt x="10958703" y="76200"/>
                  </a:moveTo>
                  <a:lnTo>
                    <a:pt x="10958703" y="2667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33704" y="1629079"/>
            <a:ext cx="9603105" cy="549910"/>
          </a:xfrm>
          <a:prstGeom prst="rect">
            <a:avLst/>
          </a:prstGeom>
          <a:solidFill>
            <a:srgbClr val="00B3CA"/>
          </a:solidFill>
        </p:spPr>
        <p:txBody>
          <a:bodyPr vert="horz" wrap="square" lIns="0" tIns="117475" rIns="0" bIns="0" rtlCol="0">
            <a:spAutoFit/>
          </a:bodyPr>
          <a:lstStyle/>
          <a:p>
            <a:pPr marL="188595">
              <a:lnSpc>
                <a:spcPct val="100000"/>
              </a:lnSpc>
              <a:spcBef>
                <a:spcPts val="925"/>
              </a:spcBef>
            </a:pPr>
            <a:r>
              <a:rPr sz="2000" b="1" spc="-40" dirty="0">
                <a:solidFill>
                  <a:srgbClr val="FFFFFF"/>
                </a:solidFill>
                <a:latin typeface="Trebuchet MS"/>
                <a:cs typeface="Trebuchet MS"/>
              </a:rPr>
              <a:t>How</a:t>
            </a:r>
            <a:r>
              <a:rPr sz="2000" b="1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rebuchet MS"/>
                <a:cs typeface="Trebuchet MS"/>
              </a:rPr>
              <a:t>we</a:t>
            </a:r>
            <a:r>
              <a:rPr sz="20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Trebuchet MS"/>
                <a:cs typeface="Trebuchet MS"/>
              </a:rPr>
              <a:t>use</a:t>
            </a:r>
            <a:r>
              <a:rPr sz="2000" b="1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70" dirty="0">
                <a:solidFill>
                  <a:srgbClr val="FFFFFF"/>
                </a:solidFill>
                <a:latin typeface="Trebuchet MS"/>
                <a:cs typeface="Trebuchet MS"/>
              </a:rPr>
              <a:t>your</a:t>
            </a:r>
            <a:r>
              <a:rPr sz="2000" b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45" dirty="0">
                <a:solidFill>
                  <a:srgbClr val="FFFFFF"/>
                </a:solidFill>
                <a:latin typeface="Trebuchet MS"/>
                <a:cs typeface="Trebuchet MS"/>
              </a:rPr>
              <a:t>personal</a:t>
            </a:r>
            <a:r>
              <a:rPr sz="2000" b="1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rebuchet MS"/>
                <a:cs typeface="Trebuchet MS"/>
              </a:rPr>
              <a:t>information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2667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034903" y="2667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6700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958703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067600" y="2425915"/>
            <a:ext cx="3971925" cy="202311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lnSpc>
                <a:spcPct val="118100"/>
              </a:lnSpc>
              <a:spcBef>
                <a:spcPts val="100"/>
              </a:spcBef>
            </a:pPr>
            <a:r>
              <a:rPr lang="en-US" sz="1400" spc="-145" dirty="0">
                <a:solidFill>
                  <a:srgbClr val="FFFFFF"/>
                </a:solidFill>
                <a:latin typeface="Lucida Sans"/>
                <a:cs typeface="Lucida Sans"/>
              </a:rPr>
              <a:t>Your  </a:t>
            </a:r>
            <a:r>
              <a:rPr sz="1400" spc="-95" dirty="0">
                <a:solidFill>
                  <a:srgbClr val="FFFFFF"/>
                </a:solidFill>
                <a:latin typeface="Lucida Sans"/>
                <a:cs typeface="Lucida Sans"/>
              </a:rPr>
              <a:t>personal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95" dirty="0">
                <a:solidFill>
                  <a:srgbClr val="FFFFFF"/>
                </a:solidFill>
                <a:latin typeface="Lucida Sans"/>
                <a:cs typeface="Lucida Sans"/>
              </a:rPr>
              <a:t>information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5" dirty="0">
                <a:solidFill>
                  <a:srgbClr val="FFFFFF"/>
                </a:solidFill>
                <a:latin typeface="Lucida Sans"/>
                <a:cs typeface="Lucida Sans"/>
              </a:rPr>
              <a:t>is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/>
                <a:cs typeface="Lucida Sans"/>
              </a:rPr>
              <a:t>shared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70" dirty="0">
                <a:solidFill>
                  <a:srgbClr val="FFFFFF"/>
                </a:solidFill>
                <a:latin typeface="Lucida Sans"/>
                <a:cs typeface="Lucida Sans"/>
              </a:rPr>
              <a:t>with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the </a:t>
            </a:r>
            <a:r>
              <a:rPr sz="1400" spc="-100" dirty="0">
                <a:solidFill>
                  <a:srgbClr val="FFFFFF"/>
                </a:solidFill>
                <a:latin typeface="Lucida Sans"/>
                <a:cs typeface="Lucida Sans"/>
              </a:rPr>
              <a:t>Department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10" dirty="0">
                <a:solidFill>
                  <a:srgbClr val="FFFFFF"/>
                </a:solidFill>
                <a:latin typeface="Lucida Sans"/>
                <a:cs typeface="Lucida Sans"/>
              </a:rPr>
              <a:t>for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5" dirty="0">
                <a:solidFill>
                  <a:srgbClr val="FFFFFF"/>
                </a:solidFill>
                <a:latin typeface="Lucida Sans"/>
                <a:cs typeface="Lucida Sans"/>
              </a:rPr>
              <a:t>Education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70" dirty="0">
                <a:solidFill>
                  <a:srgbClr val="FFFFFF"/>
                </a:solidFill>
                <a:latin typeface="Lucida Sans"/>
                <a:cs typeface="Lucida Sans"/>
              </a:rPr>
              <a:t>(DfE)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/>
                <a:cs typeface="Lucida Sans"/>
              </a:rPr>
              <a:t>including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80" dirty="0">
                <a:solidFill>
                  <a:srgbClr val="FFFFFF"/>
                </a:solidFill>
                <a:latin typeface="Lucida Sans"/>
                <a:cs typeface="Lucida Sans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5" dirty="0">
                <a:solidFill>
                  <a:srgbClr val="FFFFFF"/>
                </a:solidFill>
                <a:latin typeface="Lucida Sans"/>
                <a:cs typeface="Lucida Sans"/>
              </a:rPr>
              <a:t>Education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and </a:t>
            </a:r>
            <a:r>
              <a:rPr sz="1400" spc="-90" dirty="0">
                <a:solidFill>
                  <a:srgbClr val="FFFFFF"/>
                </a:solidFill>
                <a:latin typeface="Lucida Sans"/>
                <a:cs typeface="Lucida Sans"/>
              </a:rPr>
              <a:t>Skills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14" dirty="0">
                <a:solidFill>
                  <a:srgbClr val="FFFFFF"/>
                </a:solidFill>
                <a:latin typeface="Lucida Sans"/>
                <a:cs typeface="Lucida Sans"/>
              </a:rPr>
              <a:t>Funding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14" dirty="0">
                <a:solidFill>
                  <a:srgbClr val="FFFFFF"/>
                </a:solidFill>
                <a:latin typeface="Lucida Sans"/>
                <a:cs typeface="Lucida Sans"/>
              </a:rPr>
              <a:t>Agency.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45" dirty="0">
                <a:solidFill>
                  <a:srgbClr val="FFFFFF"/>
                </a:solidFill>
                <a:latin typeface="Lucida Sans"/>
                <a:cs typeface="Lucida Sans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/>
                <a:cs typeface="Lucida Sans"/>
              </a:rPr>
              <a:t>information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5" dirty="0">
                <a:solidFill>
                  <a:srgbClr val="FFFFFF"/>
                </a:solidFill>
                <a:latin typeface="Lucida Sans"/>
                <a:cs typeface="Lucida Sans"/>
              </a:rPr>
              <a:t>you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95" dirty="0">
                <a:solidFill>
                  <a:srgbClr val="FFFFFF"/>
                </a:solidFill>
                <a:latin typeface="Lucida Sans"/>
                <a:cs typeface="Lucida Sans"/>
              </a:rPr>
              <a:t>provide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95" dirty="0">
                <a:solidFill>
                  <a:srgbClr val="FFFFFF"/>
                </a:solidFill>
                <a:latin typeface="Lucida Sans"/>
                <a:cs typeface="Lucida Sans"/>
              </a:rPr>
              <a:t>may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also </a:t>
            </a:r>
            <a:r>
              <a:rPr sz="1400" spc="-95" dirty="0">
                <a:solidFill>
                  <a:srgbClr val="FFFFFF"/>
                </a:solidFill>
                <a:latin typeface="Lucida Sans"/>
                <a:cs typeface="Lucida Sans"/>
              </a:rPr>
              <a:t>be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10" dirty="0">
                <a:solidFill>
                  <a:srgbClr val="FFFFFF"/>
                </a:solidFill>
                <a:latin typeface="Lucida Sans"/>
                <a:cs typeface="Lucida Sans"/>
              </a:rPr>
              <a:t>shared</a:t>
            </a:r>
            <a:r>
              <a:rPr sz="14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70" dirty="0">
                <a:solidFill>
                  <a:srgbClr val="FFFFFF"/>
                </a:solidFill>
                <a:latin typeface="Lucida Sans"/>
                <a:cs typeface="Lucida Sans"/>
              </a:rPr>
              <a:t>with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/>
                <a:cs typeface="Lucida Sans"/>
              </a:rPr>
              <a:t>other</a:t>
            </a:r>
            <a:r>
              <a:rPr sz="14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5" dirty="0" err="1">
                <a:solidFill>
                  <a:srgbClr val="FFFFFF"/>
                </a:solidFill>
                <a:latin typeface="Lucida Sans"/>
                <a:cs typeface="Lucida Sans"/>
              </a:rPr>
              <a:t>organisations</a:t>
            </a:r>
            <a:r>
              <a:rPr lang="en-US" sz="1400" spc="-90" dirty="0">
                <a:solidFill>
                  <a:srgbClr val="FFFFFF"/>
                </a:solidFill>
                <a:latin typeface="Lucida Sans"/>
                <a:cs typeface="Lucida Sans"/>
              </a:rPr>
              <a:t>.</a:t>
            </a:r>
            <a:r>
              <a:rPr lang="en-US"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40" dirty="0">
                <a:solidFill>
                  <a:srgbClr val="FFFFFF"/>
                </a:solidFill>
                <a:latin typeface="Lucida Sans"/>
                <a:cs typeface="Lucida Sans"/>
              </a:rPr>
              <a:t>A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90" dirty="0">
                <a:solidFill>
                  <a:srgbClr val="FFFFFF"/>
                </a:solidFill>
                <a:latin typeface="Lucida Sans"/>
                <a:cs typeface="Lucida Sans"/>
              </a:rPr>
              <a:t>list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5" dirty="0">
                <a:solidFill>
                  <a:srgbClr val="FFFFFF"/>
                </a:solidFill>
                <a:latin typeface="Lucida Sans"/>
                <a:cs typeface="Lucida Sans"/>
              </a:rPr>
              <a:t>of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5" dirty="0" err="1">
                <a:solidFill>
                  <a:srgbClr val="FFFFFF"/>
                </a:solidFill>
                <a:latin typeface="Lucida Sans"/>
                <a:cs typeface="Lucida Sans"/>
              </a:rPr>
              <a:t>organisations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lang="en-US" sz="1400" spc="-30" dirty="0">
                <a:solidFill>
                  <a:srgbClr val="FFFFFF"/>
                </a:solidFill>
                <a:latin typeface="Lucida Sans"/>
                <a:cs typeface="Lucida Sans"/>
              </a:rPr>
              <a:t>t</a:t>
            </a:r>
            <a:r>
              <a:rPr lang="en-US" sz="1400" spc="-75" dirty="0">
                <a:solidFill>
                  <a:srgbClr val="FFFFFF"/>
                </a:solidFill>
                <a:latin typeface="Lucida Sans"/>
                <a:cs typeface="Lucida Sans"/>
              </a:rPr>
              <a:t>hat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we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ucida Sans"/>
                <a:cs typeface="Lucida Sans"/>
              </a:rPr>
              <a:t>share </a:t>
            </a:r>
            <a:r>
              <a:rPr sz="1400" spc="-95" dirty="0">
                <a:solidFill>
                  <a:srgbClr val="FFFFFF"/>
                </a:solidFill>
                <a:latin typeface="Lucida Sans"/>
                <a:cs typeface="Lucida Sans"/>
              </a:rPr>
              <a:t>data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70" dirty="0">
                <a:solidFill>
                  <a:srgbClr val="FFFFFF"/>
                </a:solidFill>
                <a:latin typeface="Lucida Sans"/>
                <a:cs typeface="Lucida Sans"/>
              </a:rPr>
              <a:t>with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10" dirty="0">
                <a:solidFill>
                  <a:srgbClr val="FFFFFF"/>
                </a:solidFill>
                <a:latin typeface="Lucida Sans"/>
                <a:cs typeface="Lucida Sans"/>
              </a:rPr>
              <a:t>can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95" dirty="0">
                <a:solidFill>
                  <a:srgbClr val="FFFFFF"/>
                </a:solidFill>
                <a:latin typeface="Lucida Sans"/>
                <a:cs typeface="Lucida Sans"/>
              </a:rPr>
              <a:t>be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14" dirty="0">
                <a:solidFill>
                  <a:srgbClr val="FFFFFF"/>
                </a:solidFill>
                <a:latin typeface="Lucida Sans"/>
                <a:cs typeface="Lucida Sans"/>
              </a:rPr>
              <a:t>found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0" dirty="0">
                <a:solidFill>
                  <a:srgbClr val="FFFFFF"/>
                </a:solidFill>
                <a:latin typeface="Lucida Sans"/>
                <a:cs typeface="Lucida Sans"/>
              </a:rPr>
              <a:t>on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80" dirty="0">
                <a:solidFill>
                  <a:srgbClr val="FFFFFF"/>
                </a:solidFill>
                <a:latin typeface="Lucida Sans"/>
                <a:cs typeface="Lucida Sans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/>
                <a:cs typeface="Lucida Sans"/>
              </a:rPr>
              <a:t>Adult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10" dirty="0">
                <a:solidFill>
                  <a:srgbClr val="FFFFFF"/>
                </a:solidFill>
                <a:latin typeface="Lucida Sans"/>
                <a:cs typeface="Lucida Sans"/>
              </a:rPr>
              <a:t>Education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70" dirty="0">
                <a:solidFill>
                  <a:srgbClr val="FFFFFF"/>
                </a:solidFill>
                <a:latin typeface="Lucida Sans"/>
                <a:cs typeface="Lucida Sans"/>
              </a:rPr>
              <a:t>Privacy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ucida Sans"/>
                <a:cs typeface="Lucida Sans"/>
              </a:rPr>
              <a:t>Notice </a:t>
            </a:r>
            <a:r>
              <a:rPr sz="1400" spc="-80" dirty="0">
                <a:solidFill>
                  <a:srgbClr val="FFFFFF"/>
                </a:solidFill>
                <a:latin typeface="Lucida Sans"/>
                <a:cs typeface="Lucida Sans"/>
              </a:rPr>
              <a:t>at</a:t>
            </a:r>
            <a:r>
              <a:rPr sz="1400" spc="17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95" dirty="0">
                <a:solidFill>
                  <a:srgbClr val="FFFFFF"/>
                </a:solidFill>
                <a:latin typeface="Lucida Sans"/>
                <a:cs typeface="Lucida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www.Coventry.gov.uk/adult-</a:t>
            </a:r>
            <a:r>
              <a:rPr sz="1400" spc="-10" dirty="0">
                <a:solidFill>
                  <a:srgbClr val="FFFFFF"/>
                </a:solidFill>
                <a:latin typeface="Lucida Sans"/>
                <a:cs typeface="Lucida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education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097485" y="7354176"/>
            <a:ext cx="4248150" cy="28212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>
              <a:lnSpc>
                <a:spcPts val="2210"/>
              </a:lnSpc>
            </a:pPr>
            <a:r>
              <a:rPr lang="en-US" sz="1900" b="1" spc="-25" dirty="0">
                <a:solidFill>
                  <a:srgbClr val="0077C1"/>
                </a:solidFill>
                <a:latin typeface="Trebuchet MS"/>
                <a:cs typeface="Trebuchet MS"/>
                <a:hlinkClick r:id="rId4"/>
              </a:rPr>
              <a:t>www.coventry.gov.uk/adulted</a:t>
            </a:r>
            <a:r>
              <a:rPr lang="en-US" sz="1900" b="1" spc="-25" dirty="0">
                <a:solidFill>
                  <a:srgbClr val="0077C1"/>
                </a:solidFill>
                <a:latin typeface="Trebuchet MS"/>
                <a:cs typeface="Trebuchet MS"/>
              </a:rPr>
              <a:t> </a:t>
            </a:r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67600" y="4549457"/>
            <a:ext cx="3989704" cy="75193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lnSpc>
                <a:spcPct val="118100"/>
              </a:lnSpc>
              <a:spcBef>
                <a:spcPts val="100"/>
              </a:spcBef>
            </a:pPr>
            <a:r>
              <a:rPr sz="1400" spc="-110" dirty="0">
                <a:solidFill>
                  <a:srgbClr val="FFFFFF"/>
                </a:solidFill>
                <a:latin typeface="Lucida Sans"/>
                <a:cs typeface="Lucida Sans"/>
              </a:rPr>
              <a:t>At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85" dirty="0">
                <a:solidFill>
                  <a:srgbClr val="FFFFFF"/>
                </a:solidFill>
                <a:latin typeface="Lucida Sans"/>
                <a:cs typeface="Lucida Sans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/>
                <a:cs typeface="Lucida Sans"/>
              </a:rPr>
              <a:t>end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5" dirty="0">
                <a:solidFill>
                  <a:srgbClr val="FFFFFF"/>
                </a:solidFill>
                <a:latin typeface="Lucida Sans"/>
                <a:cs typeface="Lucida Sans"/>
              </a:rPr>
              <a:t>of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5" dirty="0">
                <a:solidFill>
                  <a:srgbClr val="FFFFFF"/>
                </a:solidFill>
                <a:latin typeface="Lucida Sans"/>
                <a:cs typeface="Lucida Sans"/>
              </a:rPr>
              <a:t>your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lang="en-US" sz="1400" spc="-110" dirty="0">
                <a:solidFill>
                  <a:srgbClr val="FFFFFF"/>
                </a:solidFill>
                <a:latin typeface="Lucida Sans"/>
                <a:cs typeface="Lucida Sans"/>
              </a:rPr>
              <a:t>course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5" dirty="0">
                <a:solidFill>
                  <a:srgbClr val="FFFFFF"/>
                </a:solidFill>
                <a:latin typeface="Lucida Sans"/>
                <a:cs typeface="Lucida Sans"/>
              </a:rPr>
              <a:t>you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95" dirty="0">
                <a:solidFill>
                  <a:srgbClr val="FFFFFF"/>
                </a:solidFill>
                <a:latin typeface="Lucida Sans"/>
                <a:cs typeface="Lucida Sans"/>
              </a:rPr>
              <a:t>may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be </a:t>
            </a:r>
            <a:r>
              <a:rPr sz="1400" spc="-100" dirty="0">
                <a:solidFill>
                  <a:srgbClr val="FFFFFF"/>
                </a:solidFill>
                <a:latin typeface="Lucida Sans"/>
                <a:cs typeface="Lucida Sans"/>
              </a:rPr>
              <a:t>contacted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lang="en-US" sz="1400" spc="-30" dirty="0">
                <a:solidFill>
                  <a:srgbClr val="FFFFFF"/>
                </a:solidFill>
                <a:latin typeface="Lucida Sans"/>
                <a:cs typeface="Lucida Sans"/>
              </a:rPr>
              <a:t>to establish </a:t>
            </a:r>
            <a:r>
              <a:rPr lang="en-US" sz="1400" spc="-90" dirty="0">
                <a:solidFill>
                  <a:srgbClr val="FFFFFF"/>
                </a:solidFill>
                <a:latin typeface="Lucida Sans"/>
                <a:cs typeface="Lucida Sans"/>
              </a:rPr>
              <a:t> the difference the course has made to your circumstances.</a:t>
            </a:r>
            <a:endParaRPr sz="1400" dirty="0">
              <a:latin typeface="Lucida Sans"/>
              <a:cs typeface="Lucida San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67600" y="5377294"/>
            <a:ext cx="4008754" cy="100617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275590">
              <a:lnSpc>
                <a:spcPct val="118100"/>
              </a:lnSpc>
              <a:spcBef>
                <a:spcPts val="100"/>
              </a:spcBef>
            </a:pPr>
            <a:r>
              <a:rPr sz="1400" spc="-70" dirty="0">
                <a:solidFill>
                  <a:srgbClr val="FFFFFF"/>
                </a:solidFill>
                <a:latin typeface="Lucida Sans"/>
                <a:cs typeface="Lucida Sans"/>
              </a:rPr>
              <a:t>We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Lucida Sans"/>
                <a:cs typeface="Lucida Sans"/>
              </a:rPr>
              <a:t>will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85" dirty="0">
                <a:solidFill>
                  <a:srgbClr val="FFFFFF"/>
                </a:solidFill>
                <a:latin typeface="Lucida Sans"/>
                <a:cs typeface="Lucida Sans"/>
              </a:rPr>
              <a:t>only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/>
                <a:cs typeface="Lucida Sans"/>
              </a:rPr>
              <a:t>keep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5" dirty="0">
                <a:solidFill>
                  <a:srgbClr val="FFFFFF"/>
                </a:solidFill>
                <a:latin typeface="Lucida Sans"/>
                <a:cs typeface="Lucida Sans"/>
              </a:rPr>
              <a:t>your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95" dirty="0">
                <a:solidFill>
                  <a:srgbClr val="FFFFFF"/>
                </a:solidFill>
                <a:latin typeface="Lucida Sans"/>
                <a:cs typeface="Lucida Sans"/>
              </a:rPr>
              <a:t>information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10" dirty="0">
                <a:solidFill>
                  <a:srgbClr val="FFFFFF"/>
                </a:solidFill>
                <a:latin typeface="Lucida Sans"/>
                <a:cs typeface="Lucida Sans"/>
              </a:rPr>
              <a:t>for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5" dirty="0">
                <a:solidFill>
                  <a:srgbClr val="FFFFFF"/>
                </a:solidFill>
                <a:latin typeface="Lucida Sans"/>
                <a:cs typeface="Lucida Sans"/>
              </a:rPr>
              <a:t>as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10" dirty="0">
                <a:solidFill>
                  <a:srgbClr val="FFFFFF"/>
                </a:solidFill>
                <a:latin typeface="Lucida Sans"/>
                <a:cs typeface="Lucida Sans"/>
              </a:rPr>
              <a:t>long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5" dirty="0">
                <a:solidFill>
                  <a:srgbClr val="FFFFFF"/>
                </a:solidFill>
                <a:latin typeface="Lucida Sans"/>
                <a:cs typeface="Lucida Sans"/>
              </a:rPr>
              <a:t>as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90" dirty="0">
                <a:solidFill>
                  <a:srgbClr val="FFFFFF"/>
                </a:solidFill>
                <a:latin typeface="Lucida Sans"/>
                <a:cs typeface="Lucida Sans"/>
              </a:rPr>
              <a:t>required </a:t>
            </a:r>
            <a:r>
              <a:rPr sz="1400" spc="-100" dirty="0">
                <a:solidFill>
                  <a:srgbClr val="FFFFFF"/>
                </a:solidFill>
                <a:latin typeface="Lucida Sans"/>
                <a:cs typeface="Lucida Sans"/>
              </a:rPr>
              <a:t>by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Lucida Sans"/>
                <a:cs typeface="Lucida Sans"/>
              </a:rPr>
              <a:t>law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0" dirty="0">
                <a:solidFill>
                  <a:srgbClr val="FFFFFF"/>
                </a:solidFill>
                <a:latin typeface="Lucida Sans"/>
                <a:cs typeface="Lucida Sans"/>
              </a:rPr>
              <a:t>or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/>
                <a:cs typeface="Lucida Sans"/>
              </a:rPr>
              <a:t>by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0" dirty="0">
                <a:solidFill>
                  <a:srgbClr val="FFFFFF"/>
                </a:solidFill>
                <a:latin typeface="Lucida Sans"/>
                <a:cs typeface="Lucida Sans"/>
              </a:rPr>
              <a:t>our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5" dirty="0">
                <a:solidFill>
                  <a:srgbClr val="FFFFFF"/>
                </a:solidFill>
                <a:latin typeface="Lucida Sans"/>
                <a:cs typeface="Lucida Sans"/>
              </a:rPr>
              <a:t>contract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5" dirty="0">
                <a:solidFill>
                  <a:srgbClr val="FFFFFF"/>
                </a:solidFill>
                <a:latin typeface="Lucida Sans"/>
                <a:cs typeface="Lucida Sans"/>
              </a:rPr>
              <a:t>of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85" dirty="0">
                <a:solidFill>
                  <a:srgbClr val="FFFFFF"/>
                </a:solidFill>
                <a:latin typeface="Lucida Sans"/>
                <a:cs typeface="Lucida Sans"/>
              </a:rPr>
              <a:t>service.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45" dirty="0">
                <a:solidFill>
                  <a:srgbClr val="FFFFFF"/>
                </a:solidFill>
                <a:latin typeface="Lucida Sans"/>
                <a:cs typeface="Lucida Sans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80" dirty="0">
                <a:solidFill>
                  <a:srgbClr val="FFFFFF"/>
                </a:solidFill>
                <a:latin typeface="Lucida Sans"/>
                <a:cs typeface="Lucida Sans"/>
              </a:rPr>
              <a:t>time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5" dirty="0">
                <a:solidFill>
                  <a:srgbClr val="FFFFFF"/>
                </a:solidFill>
                <a:latin typeface="Lucida Sans"/>
                <a:cs typeface="Lucida Sans"/>
              </a:rPr>
              <a:t>kept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10" dirty="0">
                <a:solidFill>
                  <a:srgbClr val="FFFFFF"/>
                </a:solidFill>
                <a:latin typeface="Lucida Sans"/>
                <a:cs typeface="Lucida Sans"/>
              </a:rPr>
              <a:t>can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lang="en-US" sz="1400" spc="-25" dirty="0">
                <a:solidFill>
                  <a:srgbClr val="FFFFFF"/>
                </a:solidFill>
                <a:latin typeface="Lucida Sans"/>
                <a:cs typeface="Lucida Sans"/>
              </a:rPr>
              <a:t>be </a:t>
            </a:r>
            <a:r>
              <a:rPr lang="en-US" sz="1400" spc="-85" dirty="0">
                <a:solidFill>
                  <a:srgbClr val="FFFFFF"/>
                </a:solidFill>
                <a:latin typeface="Lucida Sans"/>
                <a:cs typeface="Lucida Sans"/>
              </a:rPr>
              <a:t>different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/>
                <a:cs typeface="Lucida Sans"/>
              </a:rPr>
              <a:t>depending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0" dirty="0">
                <a:solidFill>
                  <a:srgbClr val="FFFFFF"/>
                </a:solidFill>
                <a:latin typeface="Lucida Sans"/>
                <a:cs typeface="Lucida Sans"/>
              </a:rPr>
              <a:t>on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80" dirty="0">
                <a:solidFill>
                  <a:srgbClr val="FFFFFF"/>
                </a:solidFill>
                <a:latin typeface="Lucida Sans"/>
                <a:cs typeface="Lucida Sans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14" dirty="0">
                <a:solidFill>
                  <a:srgbClr val="FFFFFF"/>
                </a:solidFill>
                <a:latin typeface="Lucida Sans"/>
                <a:cs typeface="Lucida Sans"/>
              </a:rPr>
              <a:t>programme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5" dirty="0">
                <a:solidFill>
                  <a:srgbClr val="FFFFFF"/>
                </a:solidFill>
                <a:latin typeface="Lucida Sans"/>
                <a:cs typeface="Lucida Sans"/>
              </a:rPr>
              <a:t>you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80" dirty="0">
                <a:solidFill>
                  <a:srgbClr val="FFFFFF"/>
                </a:solidFill>
                <a:latin typeface="Lucida Sans"/>
                <a:cs typeface="Lucida Sans"/>
              </a:rPr>
              <a:t>are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5" dirty="0">
                <a:solidFill>
                  <a:srgbClr val="FFFFFF"/>
                </a:solidFill>
                <a:latin typeface="Lucida Sans"/>
                <a:cs typeface="Lucida Sans"/>
              </a:rPr>
              <a:t>on.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endParaRPr lang="en-US" sz="1400" spc="-10" dirty="0">
              <a:solidFill>
                <a:srgbClr val="FFFFFF"/>
              </a:solidFill>
              <a:latin typeface="Lucida Sans"/>
              <a:cs typeface="Lucida San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28097" y="6812622"/>
            <a:ext cx="636968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0169AF"/>
                </a:solidFill>
                <a:latin typeface="Trebuchet MS"/>
                <a:cs typeface="Trebuchet MS"/>
              </a:rPr>
              <a:t>If</a:t>
            </a:r>
            <a:r>
              <a:rPr sz="1700" b="1" spc="-85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35" dirty="0">
                <a:solidFill>
                  <a:srgbClr val="0169AF"/>
                </a:solidFill>
                <a:latin typeface="Trebuchet MS"/>
                <a:cs typeface="Trebuchet MS"/>
              </a:rPr>
              <a:t>you</a:t>
            </a:r>
            <a:r>
              <a:rPr sz="1700" b="1" spc="-7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40" dirty="0">
                <a:solidFill>
                  <a:srgbClr val="0169AF"/>
                </a:solidFill>
                <a:latin typeface="Trebuchet MS"/>
                <a:cs typeface="Trebuchet MS"/>
              </a:rPr>
              <a:t>have</a:t>
            </a:r>
            <a:r>
              <a:rPr sz="1700" b="1" spc="-65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0169AF"/>
                </a:solidFill>
                <a:latin typeface="Trebuchet MS"/>
                <a:cs typeface="Trebuchet MS"/>
              </a:rPr>
              <a:t>any</a:t>
            </a:r>
            <a:r>
              <a:rPr sz="1700" b="1" spc="-7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35" dirty="0">
                <a:solidFill>
                  <a:srgbClr val="0169AF"/>
                </a:solidFill>
                <a:latin typeface="Trebuchet MS"/>
                <a:cs typeface="Trebuchet MS"/>
              </a:rPr>
              <a:t>questions</a:t>
            </a:r>
            <a:r>
              <a:rPr sz="1700" b="1" spc="-7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75" dirty="0">
                <a:solidFill>
                  <a:srgbClr val="0169AF"/>
                </a:solidFill>
                <a:latin typeface="Trebuchet MS"/>
                <a:cs typeface="Trebuchet MS"/>
              </a:rPr>
              <a:t>or</a:t>
            </a:r>
            <a:r>
              <a:rPr sz="1700" b="1" spc="-6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80" dirty="0">
                <a:solidFill>
                  <a:srgbClr val="0169AF"/>
                </a:solidFill>
                <a:latin typeface="Trebuchet MS"/>
                <a:cs typeface="Trebuchet MS"/>
              </a:rPr>
              <a:t>concerns</a:t>
            </a:r>
            <a:r>
              <a:rPr sz="1700" b="1" spc="-6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85" dirty="0">
                <a:solidFill>
                  <a:srgbClr val="0169AF"/>
                </a:solidFill>
                <a:latin typeface="Trebuchet MS"/>
                <a:cs typeface="Trebuchet MS"/>
              </a:rPr>
              <a:t>–</a:t>
            </a:r>
            <a:r>
              <a:rPr sz="1700" b="1" spc="-65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30" dirty="0">
                <a:solidFill>
                  <a:srgbClr val="0169AF"/>
                </a:solidFill>
                <a:latin typeface="Trebuchet MS"/>
                <a:cs typeface="Trebuchet MS"/>
              </a:rPr>
              <a:t>please</a:t>
            </a:r>
            <a:r>
              <a:rPr sz="1700" b="1" spc="-7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20" dirty="0">
                <a:solidFill>
                  <a:srgbClr val="0169AF"/>
                </a:solidFill>
                <a:latin typeface="Trebuchet MS"/>
                <a:cs typeface="Trebuchet MS"/>
              </a:rPr>
              <a:t>speak</a:t>
            </a:r>
            <a:r>
              <a:rPr sz="1700" b="1" spc="-65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35" dirty="0">
                <a:solidFill>
                  <a:srgbClr val="0169AF"/>
                </a:solidFill>
                <a:latin typeface="Trebuchet MS"/>
                <a:cs typeface="Trebuchet MS"/>
              </a:rPr>
              <a:t>to</a:t>
            </a:r>
            <a:r>
              <a:rPr sz="1700" b="1" spc="-7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60" dirty="0">
                <a:solidFill>
                  <a:srgbClr val="0169AF"/>
                </a:solidFill>
                <a:latin typeface="Trebuchet MS"/>
                <a:cs typeface="Trebuchet MS"/>
              </a:rPr>
              <a:t>your</a:t>
            </a:r>
            <a:r>
              <a:rPr sz="1700" b="1" spc="-65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0169AF"/>
                </a:solidFill>
                <a:latin typeface="Trebuchet MS"/>
                <a:cs typeface="Trebuchet MS"/>
              </a:rPr>
              <a:t>tutor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509996" y="2401089"/>
            <a:ext cx="4061460" cy="2928174"/>
          </a:xfrm>
          <a:prstGeom prst="rect">
            <a:avLst/>
          </a:prstGeom>
        </p:spPr>
        <p:txBody>
          <a:bodyPr vert="horz" wrap="square" lIns="0" tIns="6223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1600" b="1" spc="-95" dirty="0">
                <a:solidFill>
                  <a:srgbClr val="FFFFFF"/>
                </a:solidFill>
                <a:latin typeface="Lucida Sans"/>
                <a:cs typeface="Trebuchet MS"/>
              </a:rPr>
              <a:t>You</a:t>
            </a:r>
            <a:r>
              <a:rPr sz="1600" b="1" spc="-50" dirty="0">
                <a:solidFill>
                  <a:srgbClr val="FFFFFF"/>
                </a:solidFill>
                <a:latin typeface="Lucida Sans"/>
                <a:cs typeface="Trebuchet MS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Lucida Sans"/>
                <a:cs typeface="Trebuchet MS"/>
              </a:rPr>
              <a:t>have</a:t>
            </a:r>
            <a:r>
              <a:rPr sz="1600" b="1" spc="-70" dirty="0">
                <a:solidFill>
                  <a:srgbClr val="FFFFFF"/>
                </a:solidFill>
                <a:latin typeface="Lucida Sans"/>
                <a:cs typeface="Trebuchet MS"/>
              </a:rPr>
              <a:t> </a:t>
            </a:r>
            <a:r>
              <a:rPr sz="1600" b="1" spc="-35" dirty="0">
                <a:solidFill>
                  <a:srgbClr val="FFFFFF"/>
                </a:solidFill>
                <a:latin typeface="Lucida Sans"/>
                <a:cs typeface="Trebuchet MS"/>
              </a:rPr>
              <a:t>the</a:t>
            </a:r>
            <a:r>
              <a:rPr sz="1600" b="1" spc="-60" dirty="0">
                <a:solidFill>
                  <a:srgbClr val="FFFFFF"/>
                </a:solidFill>
                <a:latin typeface="Lucida Sans"/>
                <a:cs typeface="Trebuchet MS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Lucida Sans"/>
                <a:cs typeface="Trebuchet MS"/>
              </a:rPr>
              <a:t>right</a:t>
            </a:r>
            <a:r>
              <a:rPr sz="1600" b="1" spc="-60" dirty="0">
                <a:solidFill>
                  <a:srgbClr val="FFFFFF"/>
                </a:solidFill>
                <a:latin typeface="Lucida Sans"/>
                <a:cs typeface="Trebuchet MS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Lucida Sans"/>
                <a:cs typeface="Trebuchet MS"/>
              </a:rPr>
              <a:t>to:</a:t>
            </a:r>
            <a:endParaRPr sz="1600">
              <a:latin typeface="Lucida Sans"/>
              <a:cs typeface="Trebuchet MS"/>
            </a:endParaRPr>
          </a:p>
          <a:p>
            <a:pPr marL="192405" indent="-180340">
              <a:lnSpc>
                <a:spcPct val="100000"/>
              </a:lnSpc>
              <a:spcBef>
                <a:spcPts val="340"/>
              </a:spcBef>
              <a:buAutoNum type="arabicPeriod"/>
              <a:tabLst>
                <a:tab pos="193040" algn="l"/>
              </a:tabLst>
            </a:pPr>
            <a:r>
              <a:rPr sz="1400" spc="-135" dirty="0">
                <a:solidFill>
                  <a:srgbClr val="FFFFFF"/>
                </a:solidFill>
                <a:latin typeface="Lucida Sans"/>
                <a:cs typeface="Lucida Sans"/>
              </a:rPr>
              <a:t>Ask</a:t>
            </a:r>
            <a:r>
              <a:rPr sz="1400" spc="-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10" dirty="0">
                <a:solidFill>
                  <a:srgbClr val="FFFFFF"/>
                </a:solidFill>
                <a:latin typeface="Lucida Sans"/>
                <a:cs typeface="Lucida Sans"/>
              </a:rPr>
              <a:t>for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85" dirty="0">
                <a:solidFill>
                  <a:srgbClr val="FFFFFF"/>
                </a:solidFill>
                <a:latin typeface="Lucida Sans"/>
                <a:cs typeface="Lucida Sans"/>
              </a:rPr>
              <a:t>any</a:t>
            </a:r>
            <a:r>
              <a:rPr sz="1400" spc="-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95" dirty="0">
                <a:solidFill>
                  <a:srgbClr val="FFFFFF"/>
                </a:solidFill>
                <a:latin typeface="Lucida Sans"/>
                <a:cs typeface="Lucida Sans"/>
              </a:rPr>
              <a:t>information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85" dirty="0">
                <a:solidFill>
                  <a:srgbClr val="FFFFFF"/>
                </a:solidFill>
                <a:latin typeface="Lucida Sans"/>
                <a:cs typeface="Lucida Sans"/>
              </a:rPr>
              <a:t>that</a:t>
            </a:r>
            <a:r>
              <a:rPr sz="1400" spc="-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we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hold</a:t>
            </a:r>
            <a:endParaRPr sz="1400">
              <a:latin typeface="Lucida Sans"/>
              <a:cs typeface="Lucida Sans"/>
            </a:endParaRPr>
          </a:p>
          <a:p>
            <a:pPr marL="192405" indent="-180340">
              <a:lnSpc>
                <a:spcPct val="100000"/>
              </a:lnSpc>
              <a:spcBef>
                <a:spcPts val="375"/>
              </a:spcBef>
              <a:buAutoNum type="arabicPeriod"/>
              <a:tabLst>
                <a:tab pos="193040" algn="l"/>
              </a:tabLst>
            </a:pPr>
            <a:r>
              <a:rPr sz="1400" spc="-80" dirty="0">
                <a:solidFill>
                  <a:srgbClr val="FFFFFF"/>
                </a:solidFill>
                <a:latin typeface="Lucida Sans"/>
                <a:cs typeface="Lucida Sans"/>
              </a:rPr>
              <a:t>Withdraw</a:t>
            </a:r>
            <a:r>
              <a:rPr sz="1400" spc="-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0" dirty="0">
                <a:solidFill>
                  <a:srgbClr val="FFFFFF"/>
                </a:solidFill>
                <a:latin typeface="Lucida Sans"/>
                <a:cs typeface="Lucida Sans"/>
              </a:rPr>
              <a:t>or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/>
                <a:cs typeface="Lucida Sans"/>
              </a:rPr>
              <a:t>change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5" dirty="0">
                <a:solidFill>
                  <a:srgbClr val="FFFFFF"/>
                </a:solidFill>
                <a:latin typeface="Lucida Sans"/>
                <a:cs typeface="Lucida Sans"/>
              </a:rPr>
              <a:t>consent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90" dirty="0">
                <a:solidFill>
                  <a:srgbClr val="FFFFFF"/>
                </a:solidFill>
                <a:latin typeface="Lucida Sans"/>
                <a:cs typeface="Lucida Sans"/>
              </a:rPr>
              <a:t>in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10" dirty="0">
                <a:solidFill>
                  <a:srgbClr val="FFFFFF"/>
                </a:solidFill>
                <a:latin typeface="Lucida Sans"/>
                <a:cs typeface="Lucida Sans"/>
              </a:rPr>
              <a:t>some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cases</a:t>
            </a:r>
            <a:endParaRPr sz="1400">
              <a:latin typeface="Lucida Sans"/>
              <a:cs typeface="Lucida Sans"/>
            </a:endParaRPr>
          </a:p>
          <a:p>
            <a:pPr marL="192405" indent="-180340">
              <a:lnSpc>
                <a:spcPct val="100000"/>
              </a:lnSpc>
              <a:spcBef>
                <a:spcPts val="380"/>
              </a:spcBef>
              <a:buAutoNum type="arabicPeriod"/>
              <a:tabLst>
                <a:tab pos="193040" algn="l"/>
              </a:tabLst>
            </a:pPr>
            <a:r>
              <a:rPr sz="1400" spc="-135" dirty="0">
                <a:solidFill>
                  <a:srgbClr val="FFFFFF"/>
                </a:solidFill>
                <a:latin typeface="Lucida Sans"/>
                <a:cs typeface="Lucida Sans"/>
              </a:rPr>
              <a:t>Ask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30" dirty="0">
                <a:solidFill>
                  <a:srgbClr val="FFFFFF"/>
                </a:solidFill>
                <a:latin typeface="Lucida Sans"/>
                <a:cs typeface="Lucida Sans"/>
              </a:rPr>
              <a:t>us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10" dirty="0">
                <a:solidFill>
                  <a:srgbClr val="FFFFFF"/>
                </a:solidFill>
                <a:latin typeface="Lucida Sans"/>
                <a:cs typeface="Lucida Sans"/>
              </a:rPr>
              <a:t>to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80" dirty="0">
                <a:solidFill>
                  <a:srgbClr val="FFFFFF"/>
                </a:solidFill>
                <a:latin typeface="Lucida Sans"/>
                <a:cs typeface="Lucida Sans"/>
              </a:rPr>
              <a:t>limit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80" dirty="0">
                <a:solidFill>
                  <a:srgbClr val="FFFFFF"/>
                </a:solidFill>
                <a:latin typeface="Lucida Sans"/>
                <a:cs typeface="Lucida Sans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55" dirty="0">
                <a:solidFill>
                  <a:srgbClr val="FFFFFF"/>
                </a:solidFill>
                <a:latin typeface="Lucida Sans"/>
                <a:cs typeface="Lucida Sans"/>
              </a:rPr>
              <a:t>way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we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10" dirty="0">
                <a:solidFill>
                  <a:srgbClr val="FFFFFF"/>
                </a:solidFill>
                <a:latin typeface="Lucida Sans"/>
                <a:cs typeface="Lucida Sans"/>
              </a:rPr>
              <a:t>use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5" dirty="0">
                <a:solidFill>
                  <a:srgbClr val="FFFFFF"/>
                </a:solidFill>
                <a:latin typeface="Lucida Sans"/>
                <a:cs typeface="Lucida Sans"/>
              </a:rPr>
              <a:t>your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95" dirty="0">
                <a:solidFill>
                  <a:srgbClr val="FFFFFF"/>
                </a:solidFill>
                <a:latin typeface="Lucida Sans"/>
                <a:cs typeface="Lucida Sans"/>
              </a:rPr>
              <a:t>personal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lang="en-US" sz="1400" spc="-30" dirty="0">
                <a:solidFill>
                  <a:srgbClr val="FFFFFF"/>
                </a:solidFill>
                <a:latin typeface="Lucida Sans"/>
                <a:cs typeface="Lucida Sans"/>
              </a:rPr>
              <a:t>data</a:t>
            </a:r>
            <a:endParaRPr sz="1400" spc="-10" dirty="0">
              <a:solidFill>
                <a:srgbClr val="FFFFFF"/>
              </a:solidFill>
              <a:latin typeface="Lucida Sans"/>
              <a:cs typeface="Lucida Sans"/>
            </a:endParaRPr>
          </a:p>
          <a:p>
            <a:pPr marL="192405" indent="-180340">
              <a:lnSpc>
                <a:spcPct val="100000"/>
              </a:lnSpc>
              <a:spcBef>
                <a:spcPts val="375"/>
              </a:spcBef>
              <a:buAutoNum type="arabicPeriod"/>
              <a:tabLst>
                <a:tab pos="193040" algn="l"/>
              </a:tabLst>
            </a:pPr>
            <a:r>
              <a:rPr sz="1400" spc="-110" dirty="0">
                <a:solidFill>
                  <a:srgbClr val="FFFFFF"/>
                </a:solidFill>
                <a:latin typeface="Lucida Sans"/>
                <a:cs typeface="Lucida Sans"/>
              </a:rPr>
              <a:t>Question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5" dirty="0">
                <a:solidFill>
                  <a:srgbClr val="FFFFFF"/>
                </a:solidFill>
                <a:latin typeface="Lucida Sans"/>
                <a:cs typeface="Lucida Sans"/>
              </a:rPr>
              <a:t>decisions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/>
                <a:cs typeface="Lucida Sans"/>
              </a:rPr>
              <a:t>made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10" dirty="0">
                <a:solidFill>
                  <a:srgbClr val="FFFFFF"/>
                </a:solidFill>
                <a:latin typeface="Lucida Sans"/>
                <a:cs typeface="Lucida Sans"/>
              </a:rPr>
              <a:t>about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5" dirty="0">
                <a:solidFill>
                  <a:srgbClr val="FFFFFF"/>
                </a:solidFill>
                <a:latin typeface="Lucida Sans"/>
                <a:cs typeface="Lucida Sans"/>
              </a:rPr>
              <a:t>you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/>
                <a:cs typeface="Lucida Sans"/>
              </a:rPr>
              <a:t>by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ucida Sans"/>
                <a:cs typeface="Lucida Sans"/>
              </a:rPr>
              <a:t>computer</a:t>
            </a:r>
            <a:endParaRPr sz="1400">
              <a:latin typeface="Lucida Sans"/>
              <a:cs typeface="Lucida Sans"/>
            </a:endParaRPr>
          </a:p>
          <a:p>
            <a:pPr marL="192405" indent="-180340">
              <a:lnSpc>
                <a:spcPct val="100000"/>
              </a:lnSpc>
              <a:spcBef>
                <a:spcPts val="375"/>
              </a:spcBef>
              <a:buAutoNum type="arabicPeriod"/>
              <a:tabLst>
                <a:tab pos="193040" algn="l"/>
              </a:tabLst>
            </a:pPr>
            <a:r>
              <a:rPr sz="1400" spc="-120" dirty="0">
                <a:solidFill>
                  <a:srgbClr val="FFFFFF"/>
                </a:solidFill>
                <a:latin typeface="Lucida Sans"/>
                <a:cs typeface="Lucida Sans"/>
              </a:rPr>
              <a:t>Complain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10" dirty="0">
                <a:solidFill>
                  <a:srgbClr val="FFFFFF"/>
                </a:solidFill>
                <a:latin typeface="Lucida Sans"/>
                <a:cs typeface="Lucida Sans"/>
              </a:rPr>
              <a:t>to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80" dirty="0">
                <a:solidFill>
                  <a:srgbClr val="FFFFFF"/>
                </a:solidFill>
                <a:latin typeface="Lucida Sans"/>
                <a:cs typeface="Lucida Sans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95" dirty="0">
                <a:solidFill>
                  <a:srgbClr val="FFFFFF"/>
                </a:solidFill>
                <a:latin typeface="Lucida Sans"/>
                <a:cs typeface="Lucida Sans"/>
              </a:rPr>
              <a:t>Information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Commissioner’s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ucida Sans"/>
                <a:cs typeface="Lucida Sans"/>
              </a:rPr>
              <a:t>Office</a:t>
            </a:r>
            <a:endParaRPr sz="1400">
              <a:latin typeface="Lucida Sans"/>
              <a:cs typeface="Lucida Sans"/>
            </a:endParaRPr>
          </a:p>
          <a:p>
            <a:pPr marL="192405" indent="-180340">
              <a:lnSpc>
                <a:spcPct val="100000"/>
              </a:lnSpc>
              <a:spcBef>
                <a:spcPts val="380"/>
              </a:spcBef>
              <a:buAutoNum type="arabicPeriod"/>
              <a:tabLst>
                <a:tab pos="193040" algn="l"/>
              </a:tabLst>
            </a:pPr>
            <a:r>
              <a:rPr sz="1400" spc="-95" dirty="0">
                <a:solidFill>
                  <a:srgbClr val="FFFFFF"/>
                </a:solidFill>
                <a:latin typeface="Lucida Sans"/>
                <a:cs typeface="Lucida Sans"/>
              </a:rPr>
              <a:t>Have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5" dirty="0">
                <a:solidFill>
                  <a:srgbClr val="FFFFFF"/>
                </a:solidFill>
                <a:latin typeface="Lucida Sans"/>
                <a:cs typeface="Lucida Sans"/>
              </a:rPr>
              <a:t>your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95" dirty="0">
                <a:solidFill>
                  <a:srgbClr val="FFFFFF"/>
                </a:solidFill>
                <a:latin typeface="Lucida Sans"/>
                <a:cs typeface="Lucida Sans"/>
              </a:rPr>
              <a:t>data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/>
                <a:cs typeface="Lucida Sans"/>
              </a:rPr>
              <a:t>transferred</a:t>
            </a:r>
            <a:r>
              <a:rPr sz="14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10" dirty="0">
                <a:solidFill>
                  <a:srgbClr val="FFFFFF"/>
                </a:solidFill>
                <a:latin typeface="Lucida Sans"/>
                <a:cs typeface="Lucida Sans"/>
              </a:rPr>
              <a:t>to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95" dirty="0">
                <a:solidFill>
                  <a:srgbClr val="FFFFFF"/>
                </a:solidFill>
                <a:latin typeface="Lucida Sans"/>
                <a:cs typeface="Lucida Sans"/>
              </a:rPr>
              <a:t>another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ucida Sans"/>
                <a:cs typeface="Lucida Sans"/>
              </a:rPr>
              <a:t>Authority</a:t>
            </a:r>
            <a:endParaRPr sz="1400">
              <a:latin typeface="Lucida Sans"/>
              <a:cs typeface="Lucida Sans"/>
            </a:endParaRPr>
          </a:p>
          <a:p>
            <a:pPr marL="12700" marR="5080" indent="-635">
              <a:lnSpc>
                <a:spcPct val="118100"/>
              </a:lnSpc>
              <a:spcBef>
                <a:spcPts val="615"/>
              </a:spcBef>
            </a:pPr>
            <a:r>
              <a:rPr sz="1400" spc="-220" dirty="0">
                <a:solidFill>
                  <a:srgbClr val="FFFFFF"/>
                </a:solidFill>
                <a:latin typeface="Lucida Sans"/>
                <a:cs typeface="Lucida Sans"/>
              </a:rPr>
              <a:t>To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/>
                <a:cs typeface="Lucida Sans"/>
              </a:rPr>
              <a:t>exercise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lang="en-US" sz="1400" spc="-90" dirty="0">
                <a:solidFill>
                  <a:srgbClr val="FFFFFF"/>
                </a:solidFill>
                <a:latin typeface="Lucida Sans"/>
                <a:cs typeface="Lucida Sans"/>
              </a:rPr>
              <a:t>these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/>
                <a:cs typeface="Lucida Sans"/>
              </a:rPr>
              <a:t>rights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90" dirty="0">
                <a:solidFill>
                  <a:srgbClr val="FFFFFF"/>
                </a:solidFill>
                <a:latin typeface="Lucida Sans"/>
                <a:cs typeface="Lucida Sans"/>
              </a:rPr>
              <a:t>please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10" dirty="0">
                <a:solidFill>
                  <a:srgbClr val="FFFFFF"/>
                </a:solidFill>
                <a:latin typeface="Lucida Sans"/>
                <a:cs typeface="Lucida Sans"/>
              </a:rPr>
              <a:t>contact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80" dirty="0">
                <a:solidFill>
                  <a:srgbClr val="FFFFFF"/>
                </a:solidFill>
                <a:latin typeface="Lucida Sans"/>
                <a:cs typeface="Lucida Sans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65" dirty="0">
                <a:solidFill>
                  <a:srgbClr val="FFFFFF"/>
                </a:solidFill>
                <a:latin typeface="Lucida Sans"/>
                <a:cs typeface="Lucida Sans"/>
              </a:rPr>
              <a:t>Management </a:t>
            </a:r>
            <a:r>
              <a:rPr sz="1400" spc="-95" dirty="0">
                <a:solidFill>
                  <a:srgbClr val="FFFFFF"/>
                </a:solidFill>
                <a:latin typeface="Lucida Sans"/>
                <a:cs typeface="Lucida Sans"/>
              </a:rPr>
              <a:t>Information</a:t>
            </a:r>
            <a:r>
              <a:rPr sz="1400" spc="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85" dirty="0">
                <a:solidFill>
                  <a:srgbClr val="FFFFFF"/>
                </a:solidFill>
                <a:latin typeface="Lucida Sans"/>
                <a:cs typeface="Lucida Sans"/>
              </a:rPr>
              <a:t>Services</a:t>
            </a:r>
            <a:r>
              <a:rPr sz="1400" spc="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50" dirty="0">
                <a:solidFill>
                  <a:srgbClr val="FFFFFF"/>
                </a:solidFill>
                <a:latin typeface="Lucida Sans"/>
                <a:cs typeface="Lucida Sans"/>
              </a:rPr>
              <a:t>Team </a:t>
            </a:r>
            <a:r>
              <a:rPr lang="en-US" sz="1400" spc="-150" dirty="0">
                <a:solidFill>
                  <a:schemeClr val="bg1"/>
                </a:solidFill>
                <a:latin typeface="Lucida Sans"/>
                <a:cs typeface="Lucida Sans"/>
              </a:rPr>
              <a:t>at </a:t>
            </a:r>
            <a:r>
              <a:rPr lang="en-US" sz="1400" spc="-85" dirty="0">
                <a:solidFill>
                  <a:schemeClr val="bg1"/>
                </a:solidFill>
                <a:latin typeface="Lucida Sans"/>
                <a:cs typeface="Lucida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adulted-</a:t>
            </a:r>
            <a:r>
              <a:rPr lang="en-US" sz="1400" spc="-90" dirty="0">
                <a:solidFill>
                  <a:schemeClr val="bg1"/>
                </a:solidFill>
                <a:latin typeface="Lucida Sans"/>
                <a:cs typeface="Lucida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queries</a:t>
            </a:r>
            <a:r>
              <a:rPr sz="1400" spc="-90" dirty="0">
                <a:solidFill>
                  <a:schemeClr val="bg1"/>
                </a:solidFill>
                <a:latin typeface="Lucida Sans"/>
                <a:cs typeface="Lucida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@Coventry.gov.uk</a:t>
            </a:r>
            <a:endParaRPr sz="1400" dirty="0">
              <a:solidFill>
                <a:schemeClr val="bg1"/>
              </a:solidFill>
              <a:latin typeface="Lucida Sans"/>
              <a:cs typeface="Lucida San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509996" y="5590525"/>
            <a:ext cx="4763135" cy="49770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lnSpc>
                <a:spcPct val="118100"/>
              </a:lnSpc>
              <a:spcBef>
                <a:spcPts val="100"/>
              </a:spcBef>
            </a:pPr>
            <a:r>
              <a:rPr lang="en-US" sz="1400" spc="-100" dirty="0">
                <a:solidFill>
                  <a:srgbClr val="FFFFFF"/>
                </a:solidFill>
                <a:latin typeface="Lucida Sans"/>
                <a:cs typeface="Lucida Sans"/>
              </a:rPr>
              <a:t>Please note the Adult Education privacy Notice </a:t>
            </a:r>
            <a:r>
              <a:rPr lang="en-US" sz="1400" spc="-10" dirty="0">
                <a:solidFill>
                  <a:srgbClr val="FFFFFF"/>
                </a:solidFill>
                <a:latin typeface="Lucida Sans"/>
                <a:cs typeface="Lucida Sans"/>
              </a:rPr>
              <a:t>should</a:t>
            </a:r>
            <a:r>
              <a:rPr sz="1400" spc="-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95" dirty="0">
                <a:solidFill>
                  <a:srgbClr val="FFFFFF"/>
                </a:solidFill>
                <a:latin typeface="Lucida Sans"/>
                <a:cs typeface="Lucida Sans"/>
              </a:rPr>
              <a:t>be</a:t>
            </a:r>
            <a:r>
              <a:rPr sz="14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5" dirty="0">
                <a:solidFill>
                  <a:srgbClr val="FFFFFF"/>
                </a:solidFill>
                <a:latin typeface="Lucida Sans"/>
                <a:cs typeface="Lucida Sans"/>
              </a:rPr>
              <a:t>read</a:t>
            </a:r>
            <a:r>
              <a:rPr sz="1400" spc="-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90" dirty="0">
                <a:solidFill>
                  <a:srgbClr val="FFFFFF"/>
                </a:solidFill>
                <a:latin typeface="Lucida Sans"/>
                <a:cs typeface="Lucida Sans"/>
              </a:rPr>
              <a:t>in</a:t>
            </a:r>
            <a:r>
              <a:rPr sz="14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5" dirty="0">
                <a:solidFill>
                  <a:srgbClr val="FFFFFF"/>
                </a:solidFill>
                <a:latin typeface="Lucida Sans"/>
                <a:cs typeface="Lucida Sans"/>
              </a:rPr>
              <a:t>conjunction</a:t>
            </a:r>
            <a:r>
              <a:rPr sz="1400" spc="-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70" dirty="0">
                <a:solidFill>
                  <a:srgbClr val="FFFFFF"/>
                </a:solidFill>
                <a:latin typeface="Lucida Sans"/>
                <a:cs typeface="Lucida Sans"/>
              </a:rPr>
              <a:t>with</a:t>
            </a:r>
            <a:r>
              <a:rPr sz="14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80" dirty="0">
                <a:solidFill>
                  <a:srgbClr val="FFFFFF"/>
                </a:solidFill>
                <a:latin typeface="Lucida Sans"/>
                <a:cs typeface="Lucida Sans"/>
              </a:rPr>
              <a:t>the</a:t>
            </a:r>
            <a:r>
              <a:rPr lang="en-US" sz="1400" spc="-100" dirty="0">
                <a:solidFill>
                  <a:srgbClr val="FFFFFF"/>
                </a:solidFill>
                <a:latin typeface="Lucida Sans"/>
                <a:cs typeface="Lucida Sans"/>
              </a:rPr>
              <a:t> </a:t>
            </a:r>
            <a:r>
              <a:rPr sz="1400" spc="-114" dirty="0">
                <a:solidFill>
                  <a:srgbClr val="FFFFFF"/>
                </a:solidFill>
                <a:latin typeface="Lucida Sans"/>
                <a:cs typeface="Lucida Sans"/>
              </a:rPr>
              <a:t>City</a:t>
            </a:r>
            <a:r>
              <a:rPr sz="1400" spc="-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35" dirty="0">
                <a:solidFill>
                  <a:srgbClr val="FFFFFF"/>
                </a:solidFill>
                <a:latin typeface="Lucida Sans"/>
                <a:cs typeface="Lucida Sans"/>
              </a:rPr>
              <a:t>Council</a:t>
            </a:r>
            <a:r>
              <a:rPr lang="en-US" sz="1400" spc="-135" dirty="0">
                <a:solidFill>
                  <a:srgbClr val="FFFFFF"/>
                </a:solidFill>
                <a:latin typeface="Lucida Sans"/>
                <a:cs typeface="Lucida Sans"/>
              </a:rPr>
              <a:t>'s</a:t>
            </a:r>
            <a:r>
              <a:rPr sz="14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80" dirty="0">
                <a:solidFill>
                  <a:srgbClr val="FFFFFF"/>
                </a:solidFill>
                <a:latin typeface="Lucida Sans"/>
                <a:cs typeface="Lucida Sans"/>
              </a:rPr>
              <a:t>Privacy</a:t>
            </a:r>
            <a:r>
              <a:rPr sz="1400" spc="-10" dirty="0">
                <a:solidFill>
                  <a:srgbClr val="FFFFFF"/>
                </a:solidFill>
                <a:latin typeface="Lucida Sans"/>
                <a:cs typeface="Lucida Sans"/>
              </a:rPr>
              <a:t> Notice.</a:t>
            </a:r>
            <a:endParaRPr sz="14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3704" y="2622170"/>
            <a:ext cx="9614716" cy="4251924"/>
          </a:xfrm>
          <a:custGeom>
            <a:avLst/>
            <a:gdLst/>
            <a:ahLst/>
            <a:cxnLst/>
            <a:rect l="l" t="t" r="r" b="b"/>
            <a:pathLst>
              <a:path w="9603105" h="3978275">
                <a:moveTo>
                  <a:pt x="9602978" y="0"/>
                </a:moveTo>
                <a:lnTo>
                  <a:pt x="0" y="0"/>
                </a:lnTo>
                <a:lnTo>
                  <a:pt x="0" y="3978021"/>
                </a:lnTo>
                <a:lnTo>
                  <a:pt x="9602978" y="3978021"/>
                </a:lnTo>
                <a:lnTo>
                  <a:pt x="9602978" y="0"/>
                </a:lnTo>
                <a:close/>
              </a:path>
            </a:pathLst>
          </a:custGeom>
          <a:solidFill>
            <a:srgbClr val="0079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3870">
              <a:lnSpc>
                <a:spcPct val="100000"/>
              </a:lnSpc>
              <a:spcBef>
                <a:spcPts val="100"/>
              </a:spcBef>
            </a:pPr>
            <a:r>
              <a:rPr sz="4200" spc="-160" dirty="0"/>
              <a:t>Useful </a:t>
            </a:r>
            <a:r>
              <a:rPr sz="4200" spc="-95" dirty="0"/>
              <a:t>tips</a:t>
            </a:r>
            <a:r>
              <a:rPr sz="4200" spc="-185" dirty="0"/>
              <a:t> </a:t>
            </a:r>
            <a:r>
              <a:rPr sz="4200" spc="-175" dirty="0"/>
              <a:t>for</a:t>
            </a:r>
            <a:r>
              <a:rPr sz="4200" spc="-140" dirty="0"/>
              <a:t> </a:t>
            </a:r>
            <a:r>
              <a:rPr sz="4200" spc="-130" dirty="0"/>
              <a:t>learners</a:t>
            </a:r>
            <a:endParaRPr sz="4200"/>
          </a:p>
        </p:txBody>
      </p:sp>
      <p:sp>
        <p:nvSpPr>
          <p:cNvPr id="4" name="object 4"/>
          <p:cNvSpPr txBox="1"/>
          <p:nvPr/>
        </p:nvSpPr>
        <p:spPr>
          <a:xfrm>
            <a:off x="1116711" y="3047097"/>
            <a:ext cx="2586355" cy="304647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240665" marR="55880" indent="-228600">
              <a:lnSpc>
                <a:spcPct val="1061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lang="en-US" sz="1200" spc="-100" dirty="0">
                <a:solidFill>
                  <a:srgbClr val="FFFFFF"/>
                </a:solidFill>
                <a:latin typeface="Lucida Sans"/>
                <a:cs typeface="Lucida Sans"/>
              </a:rPr>
              <a:t>Check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70" dirty="0">
                <a:solidFill>
                  <a:srgbClr val="FFFFFF"/>
                </a:solidFill>
                <a:latin typeface="Lucida Sans"/>
                <a:cs typeface="Lucida Sans"/>
              </a:rPr>
              <a:t>what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your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Lucida Sans"/>
                <a:cs typeface="Lucida Sans"/>
              </a:rPr>
              <a:t>starting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point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5" dirty="0">
                <a:solidFill>
                  <a:srgbClr val="FFFFFF"/>
                </a:solidFill>
                <a:latin typeface="Lucida Sans"/>
                <a:cs typeface="Lucida Sans"/>
              </a:rPr>
              <a:t>is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35" dirty="0">
                <a:solidFill>
                  <a:srgbClr val="FFFFFF"/>
                </a:solidFill>
                <a:latin typeface="Lucida Sans"/>
                <a:cs typeface="Lucida Sans"/>
              </a:rPr>
              <a:t>when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you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Lucida Sans"/>
                <a:cs typeface="Lucida Sans"/>
              </a:rPr>
              <a:t>join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Lucida Sans"/>
                <a:cs typeface="Lucida Sans"/>
              </a:rPr>
              <a:t>the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Lucida Sans"/>
                <a:cs typeface="Lucida Sans"/>
              </a:rPr>
              <a:t>course</a:t>
            </a:r>
            <a:endParaRPr sz="1200">
              <a:latin typeface="Lucida Sans"/>
              <a:cs typeface="Lucida Sans"/>
            </a:endParaRPr>
          </a:p>
          <a:p>
            <a:pPr marL="240665" marR="332740" indent="-228600">
              <a:lnSpc>
                <a:spcPct val="106100"/>
              </a:lnSpc>
              <a:spcBef>
                <a:spcPts val="565"/>
              </a:spcBef>
              <a:buChar char="•"/>
              <a:tabLst>
                <a:tab pos="240665" algn="l"/>
                <a:tab pos="241300" algn="l"/>
              </a:tabLst>
            </a:pPr>
            <a:r>
              <a:rPr lang="en-US" sz="1200" spc="-85" dirty="0">
                <a:solidFill>
                  <a:srgbClr val="FFFFFF"/>
                </a:solidFill>
                <a:latin typeface="Lucida Sans"/>
                <a:cs typeface="Lucida Sans"/>
              </a:rPr>
              <a:t>Help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you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Lucida Sans"/>
                <a:cs typeface="Lucida Sans"/>
              </a:rPr>
              <a:t>decide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70" dirty="0">
                <a:solidFill>
                  <a:srgbClr val="FFFFFF"/>
                </a:solidFill>
                <a:latin typeface="Lucida Sans"/>
                <a:cs typeface="Lucida Sans"/>
              </a:rPr>
              <a:t>what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you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65" dirty="0">
                <a:solidFill>
                  <a:srgbClr val="FFFFFF"/>
                </a:solidFill>
                <a:latin typeface="Lucida Sans"/>
                <a:cs typeface="Lucida Sans"/>
              </a:rPr>
              <a:t>want</a:t>
            </a:r>
            <a:r>
              <a:rPr sz="1200" spc="-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Lucida Sans"/>
                <a:cs typeface="Lucida Sans"/>
              </a:rPr>
              <a:t>to </a:t>
            </a:r>
            <a:r>
              <a:rPr sz="1200" spc="-70" dirty="0">
                <a:solidFill>
                  <a:srgbClr val="FFFFFF"/>
                </a:solidFill>
                <a:latin typeface="Lucida Sans"/>
                <a:cs typeface="Lucida Sans"/>
              </a:rPr>
              <a:t>achieve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5" dirty="0">
                <a:solidFill>
                  <a:srgbClr val="FFFFFF"/>
                </a:solidFill>
                <a:latin typeface="Lucida Sans"/>
                <a:cs typeface="Lucida Sans"/>
              </a:rPr>
              <a:t>from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Lucida Sans"/>
                <a:cs typeface="Lucida Sans"/>
              </a:rPr>
              <a:t>the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Lucida Sans"/>
                <a:cs typeface="Lucida Sans"/>
              </a:rPr>
              <a:t>course</a:t>
            </a:r>
            <a:endParaRPr sz="1200">
              <a:latin typeface="Lucida Sans"/>
              <a:cs typeface="Lucida Sans"/>
            </a:endParaRPr>
          </a:p>
          <a:p>
            <a:pPr marL="240665" marR="332740" indent="-228600">
              <a:lnSpc>
                <a:spcPct val="106100"/>
              </a:lnSpc>
              <a:spcBef>
                <a:spcPts val="565"/>
              </a:spcBef>
              <a:buChar char="•"/>
              <a:tabLst>
                <a:tab pos="240665" algn="l"/>
                <a:tab pos="241300" algn="l"/>
              </a:tabLst>
            </a:pPr>
            <a:r>
              <a:rPr lang="en-US" sz="1200" spc="-10" dirty="0">
                <a:solidFill>
                  <a:srgbClr val="FFFFFF"/>
                </a:solidFill>
                <a:latin typeface="Lucida Sans"/>
                <a:cs typeface="Lucida Sans"/>
              </a:rPr>
              <a:t>Help identify any additional learning support needs </a:t>
            </a:r>
          </a:p>
          <a:p>
            <a:pPr marL="240665" marR="5080" indent="-228600">
              <a:lnSpc>
                <a:spcPct val="106100"/>
              </a:lnSpc>
              <a:spcBef>
                <a:spcPts val="565"/>
              </a:spcBef>
              <a:buChar char="•"/>
              <a:tabLst>
                <a:tab pos="240665" algn="l"/>
                <a:tab pos="241300" algn="l"/>
              </a:tabLst>
            </a:pPr>
            <a:r>
              <a:rPr lang="en-US" sz="1200" spc="-70" dirty="0">
                <a:solidFill>
                  <a:srgbClr val="FFFFFF"/>
                </a:solidFill>
                <a:latin typeface="Lucida Sans"/>
                <a:cs typeface="Lucida Sans"/>
              </a:rPr>
              <a:t>Give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you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Lucida Sans"/>
                <a:cs typeface="Lucida Sans"/>
              </a:rPr>
              <a:t>regular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Lucida Sans"/>
                <a:cs typeface="Lucida Sans"/>
              </a:rPr>
              <a:t>feedback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about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40" dirty="0">
                <a:solidFill>
                  <a:srgbClr val="FFFFFF"/>
                </a:solidFill>
                <a:latin typeface="Lucida Sans"/>
                <a:cs typeface="Lucida Sans"/>
              </a:rPr>
              <a:t>what’s </a:t>
            </a:r>
            <a:r>
              <a:rPr sz="1200" spc="-105" dirty="0">
                <a:solidFill>
                  <a:srgbClr val="FFFFFF"/>
                </a:solidFill>
                <a:latin typeface="Lucida Sans"/>
                <a:cs typeface="Lucida Sans"/>
              </a:rPr>
              <a:t>going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Lucida Sans"/>
                <a:cs typeface="Lucida Sans"/>
              </a:rPr>
              <a:t>well,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Lucida Sans"/>
                <a:cs typeface="Lucida Sans"/>
              </a:rPr>
              <a:t>how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to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Lucida Sans"/>
                <a:cs typeface="Lucida Sans"/>
              </a:rPr>
              <a:t>get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Lucida Sans"/>
                <a:cs typeface="Lucida Sans"/>
              </a:rPr>
              <a:t>the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most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out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of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70" dirty="0">
                <a:solidFill>
                  <a:srgbClr val="FFFFFF"/>
                </a:solidFill>
                <a:latin typeface="Lucida Sans"/>
                <a:cs typeface="Lucida Sans"/>
              </a:rPr>
              <a:t>what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you’re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Lucida Sans"/>
                <a:cs typeface="Lucida Sans"/>
              </a:rPr>
              <a:t>learning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Lucida Sans"/>
                <a:cs typeface="Lucida Sans"/>
              </a:rPr>
              <a:t>–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5" dirty="0">
                <a:solidFill>
                  <a:srgbClr val="FFFFFF"/>
                </a:solidFill>
                <a:latin typeface="Lucida Sans"/>
                <a:cs typeface="Lucida Sans"/>
              </a:rPr>
              <a:t>during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35" dirty="0">
                <a:solidFill>
                  <a:srgbClr val="FFFFFF"/>
                </a:solidFill>
                <a:latin typeface="Lucida Sans"/>
                <a:cs typeface="Lucida Sans"/>
              </a:rPr>
              <a:t>the </a:t>
            </a:r>
            <a:r>
              <a:rPr sz="1200" spc="-110" dirty="0">
                <a:solidFill>
                  <a:srgbClr val="FFFFFF"/>
                </a:solidFill>
                <a:latin typeface="Lucida Sans"/>
                <a:cs typeface="Lucida Sans"/>
              </a:rPr>
              <a:t>course</a:t>
            </a:r>
            <a:r>
              <a:rPr sz="12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Lucida Sans"/>
                <a:cs typeface="Lucida Sans"/>
              </a:rPr>
              <a:t>at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Lucida Sans"/>
                <a:cs typeface="Lucida Sans"/>
              </a:rPr>
              <a:t>the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end</a:t>
            </a:r>
          </a:p>
          <a:p>
            <a:pPr marL="240665" marR="5080" indent="-228600">
              <a:lnSpc>
                <a:spcPct val="106100"/>
              </a:lnSpc>
              <a:spcBef>
                <a:spcPts val="565"/>
              </a:spcBef>
              <a:buChar char="•"/>
              <a:tabLst>
                <a:tab pos="240665" algn="l"/>
                <a:tab pos="241300" algn="l"/>
              </a:tabLst>
            </a:pPr>
            <a:r>
              <a:rPr lang="en-US" sz="1200" spc="-20" dirty="0">
                <a:solidFill>
                  <a:srgbClr val="FFFFFF"/>
                </a:solidFill>
                <a:latin typeface="Lucida Sans"/>
                <a:cs typeface="Lucida Sans"/>
              </a:rPr>
              <a:t>Offer information to support your progression 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16711" y="2702966"/>
            <a:ext cx="1539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14" dirty="0">
                <a:solidFill>
                  <a:srgbClr val="FFFFFF"/>
                </a:solidFill>
                <a:latin typeface="Trebuchet MS"/>
                <a:cs typeface="Trebuchet MS"/>
              </a:rPr>
              <a:t>Your</a:t>
            </a:r>
            <a:r>
              <a:rPr sz="18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75" dirty="0">
                <a:solidFill>
                  <a:srgbClr val="FFFFFF"/>
                </a:solidFill>
                <a:latin typeface="Trebuchet MS"/>
                <a:cs typeface="Trebuchet MS"/>
              </a:rPr>
              <a:t>tutor</a:t>
            </a:r>
            <a:r>
              <a:rPr sz="1800" b="1" spc="-30" dirty="0">
                <a:solidFill>
                  <a:srgbClr val="FFFFFF"/>
                </a:solidFill>
                <a:latin typeface="Trebuchet MS"/>
                <a:cs typeface="Trebuchet MS"/>
              </a:rPr>
              <a:t> will: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20362" y="2688259"/>
            <a:ext cx="2800985" cy="84382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en-US" b="1" spc="-20" dirty="0">
                <a:solidFill>
                  <a:srgbClr val="FFFFFF"/>
                </a:solidFill>
                <a:latin typeface="Trebuchet MS"/>
                <a:cs typeface="Trebuchet MS"/>
              </a:rPr>
              <a:t>Keep</a:t>
            </a:r>
            <a:r>
              <a:rPr sz="18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80" dirty="0">
                <a:solidFill>
                  <a:srgbClr val="FFFFFF"/>
                </a:solidFill>
                <a:latin typeface="Trebuchet MS"/>
                <a:cs typeface="Trebuchet MS"/>
              </a:rPr>
              <a:t>track</a:t>
            </a:r>
            <a:r>
              <a:rPr sz="1800" b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800" b="1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how</a:t>
            </a:r>
            <a:r>
              <a:rPr sz="18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100" dirty="0">
                <a:solidFill>
                  <a:srgbClr val="FFFFFF"/>
                </a:solidFill>
                <a:latin typeface="Trebuchet MS"/>
                <a:cs typeface="Trebuchet MS"/>
              </a:rPr>
              <a:t>you’re</a:t>
            </a:r>
            <a:r>
              <a:rPr sz="1800" b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rebuchet MS"/>
                <a:cs typeface="Trebuchet MS"/>
              </a:rPr>
              <a:t>getting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sz="18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Trebuchet MS"/>
                <a:cs typeface="Trebuchet MS"/>
              </a:rPr>
              <a:t>with</a:t>
            </a:r>
            <a:r>
              <a:rPr sz="1800" b="1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Trebuchet MS"/>
                <a:cs typeface="Trebuchet MS"/>
              </a:rPr>
              <a:t>your</a:t>
            </a:r>
            <a:r>
              <a:rPr sz="1800" b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rebuchet MS"/>
                <a:cs typeface="Trebuchet MS"/>
              </a:rPr>
              <a:t>course.</a:t>
            </a:r>
            <a:r>
              <a:rPr lang="en-US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145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1800" b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45" dirty="0">
                <a:solidFill>
                  <a:srgbClr val="FFFFFF"/>
                </a:solidFill>
                <a:latin typeface="Trebuchet MS"/>
                <a:cs typeface="Trebuchet MS"/>
              </a:rPr>
              <a:t>example</a:t>
            </a:r>
            <a:r>
              <a:rPr lang="en-US" b="1" spc="-45" dirty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endParaRPr lang="en-US" sz="1800" b="1" spc="-1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34676" y="3565178"/>
            <a:ext cx="3026524" cy="285071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240665" marR="248285" indent="-228600">
              <a:lnSpc>
                <a:spcPct val="1061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lang="en-US" sz="1200" spc="-95" dirty="0">
                <a:solidFill>
                  <a:schemeClr val="bg1"/>
                </a:solidFill>
                <a:latin typeface="Lucida Sans"/>
              </a:rPr>
              <a:t>Keep</a:t>
            </a:r>
            <a:r>
              <a:rPr lang="en-US" sz="1200" dirty="0">
                <a:solidFill>
                  <a:schemeClr val="bg1"/>
                </a:solidFill>
                <a:latin typeface="Lucida Sans"/>
              </a:rPr>
              <a:t> a folder or file of examples of your work, with your own notes</a:t>
            </a:r>
            <a:endParaRPr lang="en-US" dirty="0">
              <a:solidFill>
                <a:schemeClr val="bg1"/>
              </a:solidFill>
            </a:endParaRPr>
          </a:p>
          <a:p>
            <a:pPr marL="240665" marR="73660" indent="-228600">
              <a:lnSpc>
                <a:spcPct val="106100"/>
              </a:lnSpc>
              <a:spcBef>
                <a:spcPts val="565"/>
              </a:spcBef>
              <a:buChar char="•"/>
              <a:tabLst>
                <a:tab pos="240665" algn="l"/>
                <a:tab pos="241300" algn="l"/>
              </a:tabLst>
            </a:pPr>
            <a:r>
              <a:rPr lang="en-US" sz="1200" dirty="0">
                <a:solidFill>
                  <a:schemeClr val="bg1"/>
                </a:solidFill>
                <a:latin typeface="Lucida Sans"/>
              </a:rPr>
              <a:t>Keep a diary or log of what you’ve learned, and what you need to practise more</a:t>
            </a:r>
            <a:endParaRPr lang="en-US" dirty="0">
              <a:solidFill>
                <a:schemeClr val="bg1"/>
              </a:solidFill>
            </a:endParaRPr>
          </a:p>
          <a:p>
            <a:pPr marL="240665" marR="135255" indent="-228600">
              <a:lnSpc>
                <a:spcPct val="106100"/>
              </a:lnSpc>
              <a:spcBef>
                <a:spcPts val="565"/>
              </a:spcBef>
              <a:buChar char="•"/>
              <a:tabLst>
                <a:tab pos="240665" algn="l"/>
                <a:tab pos="241300" algn="l"/>
              </a:tabLst>
            </a:pPr>
            <a:r>
              <a:rPr lang="en-US" sz="1200" dirty="0">
                <a:solidFill>
                  <a:schemeClr val="bg1"/>
                </a:solidFill>
                <a:latin typeface="Lucida Sans"/>
              </a:rPr>
              <a:t>Keep photos, videos or audio clips of what you’ve been doing on your course</a:t>
            </a:r>
            <a:endParaRPr lang="en-US" dirty="0">
              <a:solidFill>
                <a:schemeClr val="bg1"/>
              </a:solidFill>
            </a:endParaRPr>
          </a:p>
          <a:p>
            <a:pPr marL="240665" marR="53340" indent="-228600">
              <a:lnSpc>
                <a:spcPct val="106100"/>
              </a:lnSpc>
              <a:spcBef>
                <a:spcPts val="565"/>
              </a:spcBef>
              <a:buChar char="•"/>
              <a:tabLst>
                <a:tab pos="240665" algn="l"/>
                <a:tab pos="241300" algn="l"/>
              </a:tabLst>
            </a:pPr>
            <a:r>
              <a:rPr lang="en-US" sz="1200" dirty="0">
                <a:solidFill>
                  <a:schemeClr val="bg1"/>
                </a:solidFill>
                <a:latin typeface="Lucida Sans"/>
              </a:rPr>
              <a:t>Let your tutor </a:t>
            </a:r>
            <a:r>
              <a:rPr lang="en-US" sz="1200" spc="-90" dirty="0">
                <a:solidFill>
                  <a:schemeClr val="bg1"/>
                </a:solidFill>
                <a:latin typeface="Lucida Sans"/>
              </a:rPr>
              <a:t>know</a:t>
            </a:r>
            <a:r>
              <a:rPr lang="en-US" sz="1200" spc="-10" dirty="0">
                <a:solidFill>
                  <a:schemeClr val="bg1"/>
                </a:solidFill>
                <a:latin typeface="Lucida Sans"/>
              </a:rPr>
              <a:t> </a:t>
            </a:r>
            <a:r>
              <a:rPr lang="en-US" sz="1200" spc="-85" dirty="0">
                <a:solidFill>
                  <a:schemeClr val="bg1"/>
                </a:solidFill>
                <a:latin typeface="Lucida Sans"/>
              </a:rPr>
              <a:t>how</a:t>
            </a:r>
            <a:r>
              <a:rPr lang="en-US" sz="1200" spc="-15" dirty="0">
                <a:solidFill>
                  <a:schemeClr val="bg1"/>
                </a:solidFill>
                <a:latin typeface="Lucida Sans"/>
              </a:rPr>
              <a:t> </a:t>
            </a:r>
            <a:r>
              <a:rPr lang="en-US" sz="1200" spc="-50" dirty="0">
                <a:solidFill>
                  <a:schemeClr val="bg1"/>
                </a:solidFill>
                <a:latin typeface="Lucida Sans"/>
              </a:rPr>
              <a:t>well</a:t>
            </a:r>
            <a:r>
              <a:rPr lang="en-US" sz="1200" spc="-10" dirty="0">
                <a:solidFill>
                  <a:schemeClr val="bg1"/>
                </a:solidFill>
                <a:latin typeface="Lucida Sans"/>
              </a:rPr>
              <a:t> </a:t>
            </a:r>
            <a:r>
              <a:rPr lang="en-US" sz="1200" spc="-100" dirty="0">
                <a:solidFill>
                  <a:schemeClr val="bg1"/>
                </a:solidFill>
                <a:latin typeface="Lucida Sans"/>
              </a:rPr>
              <a:t>you’re</a:t>
            </a:r>
            <a:r>
              <a:rPr lang="en-US" sz="1200" spc="-10" dirty="0">
                <a:solidFill>
                  <a:schemeClr val="bg1"/>
                </a:solidFill>
                <a:latin typeface="Lucida Sans"/>
              </a:rPr>
              <a:t> </a:t>
            </a:r>
            <a:r>
              <a:rPr lang="en-US" sz="1200" spc="-20" dirty="0">
                <a:solidFill>
                  <a:schemeClr val="bg1"/>
                </a:solidFill>
                <a:latin typeface="Lucida Sans"/>
              </a:rPr>
              <a:t>doing, </a:t>
            </a:r>
            <a:r>
              <a:rPr lang="en-US" sz="1200" spc="-100" dirty="0">
                <a:solidFill>
                  <a:schemeClr val="bg1"/>
                </a:solidFill>
                <a:latin typeface="Lucida Sans"/>
              </a:rPr>
              <a:t>and</a:t>
            </a:r>
            <a:r>
              <a:rPr lang="en-US" sz="1200" spc="-25" dirty="0">
                <a:solidFill>
                  <a:schemeClr val="bg1"/>
                </a:solidFill>
                <a:latin typeface="Lucida Sans"/>
              </a:rPr>
              <a:t> </a:t>
            </a:r>
            <a:r>
              <a:rPr lang="en-US" sz="1200" spc="-70" dirty="0">
                <a:solidFill>
                  <a:schemeClr val="bg1"/>
                </a:solidFill>
                <a:latin typeface="Lucida Sans"/>
              </a:rPr>
              <a:t>what</a:t>
            </a:r>
            <a:r>
              <a:rPr lang="en-US" sz="1200" spc="-20" dirty="0">
                <a:solidFill>
                  <a:schemeClr val="bg1"/>
                </a:solidFill>
                <a:latin typeface="Lucida Sans"/>
              </a:rPr>
              <a:t> </a:t>
            </a:r>
            <a:r>
              <a:rPr lang="en-US" sz="1200" spc="-100" dirty="0">
                <a:solidFill>
                  <a:schemeClr val="bg1"/>
                </a:solidFill>
                <a:latin typeface="Lucida Sans"/>
              </a:rPr>
              <a:t>you</a:t>
            </a:r>
            <a:r>
              <a:rPr lang="en-US" sz="1200" spc="-25" dirty="0">
                <a:solidFill>
                  <a:schemeClr val="bg1"/>
                </a:solidFill>
                <a:latin typeface="Lucida Sans"/>
              </a:rPr>
              <a:t> </a:t>
            </a:r>
            <a:r>
              <a:rPr lang="en-US" sz="1200" spc="-85" dirty="0">
                <a:solidFill>
                  <a:schemeClr val="bg1"/>
                </a:solidFill>
                <a:latin typeface="Lucida Sans"/>
              </a:rPr>
              <a:t>need</a:t>
            </a:r>
            <a:r>
              <a:rPr lang="en-US" sz="1200" spc="-20" dirty="0">
                <a:solidFill>
                  <a:schemeClr val="bg1"/>
                </a:solidFill>
                <a:latin typeface="Lucida Sans"/>
              </a:rPr>
              <a:t> </a:t>
            </a:r>
            <a:r>
              <a:rPr lang="en-US" sz="1200" spc="-100" dirty="0">
                <a:solidFill>
                  <a:schemeClr val="bg1"/>
                </a:solidFill>
                <a:latin typeface="Lucida Sans"/>
              </a:rPr>
              <a:t>more</a:t>
            </a:r>
            <a:r>
              <a:rPr lang="en-US" sz="1200" spc="-25" dirty="0">
                <a:solidFill>
                  <a:schemeClr val="bg1"/>
                </a:solidFill>
                <a:latin typeface="Lucida Sans"/>
              </a:rPr>
              <a:t> </a:t>
            </a:r>
            <a:r>
              <a:rPr lang="en-US" sz="1200" spc="-85" dirty="0">
                <a:solidFill>
                  <a:schemeClr val="bg1"/>
                </a:solidFill>
                <a:latin typeface="Lucida Sans"/>
              </a:rPr>
              <a:t>practice</a:t>
            </a:r>
            <a:r>
              <a:rPr lang="en-US" sz="1200" spc="-20" dirty="0">
                <a:solidFill>
                  <a:schemeClr val="bg1"/>
                </a:solidFill>
                <a:latin typeface="Lucida Sans"/>
              </a:rPr>
              <a:t> </a:t>
            </a:r>
            <a:r>
              <a:rPr lang="en-US" sz="1200" spc="-65" dirty="0">
                <a:solidFill>
                  <a:schemeClr val="bg1"/>
                </a:solidFill>
                <a:latin typeface="Lucida Sans"/>
              </a:rPr>
              <a:t>with</a:t>
            </a:r>
            <a:r>
              <a:rPr lang="en-US" sz="1200" spc="-25" dirty="0">
                <a:solidFill>
                  <a:schemeClr val="bg1"/>
                </a:solidFill>
                <a:latin typeface="Lucida Sans"/>
              </a:rPr>
              <a:t> </a:t>
            </a:r>
            <a:r>
              <a:rPr lang="en-US" sz="1200" spc="-110" dirty="0">
                <a:solidFill>
                  <a:schemeClr val="bg1"/>
                </a:solidFill>
                <a:latin typeface="Lucida Sans"/>
              </a:rPr>
              <a:t>–</a:t>
            </a:r>
            <a:r>
              <a:rPr lang="en-US" sz="1200" spc="-20" dirty="0">
                <a:solidFill>
                  <a:schemeClr val="bg1"/>
                </a:solidFill>
                <a:latin typeface="Lucida Sans"/>
              </a:rPr>
              <a:t> </a:t>
            </a:r>
            <a:r>
              <a:rPr lang="en-US" sz="1200" spc="-25" dirty="0">
                <a:solidFill>
                  <a:schemeClr val="bg1"/>
                </a:solidFill>
                <a:latin typeface="Lucida Sans"/>
              </a:rPr>
              <a:t>by </a:t>
            </a:r>
            <a:r>
              <a:rPr lang="en-US" sz="1200" spc="-105" dirty="0">
                <a:solidFill>
                  <a:schemeClr val="bg1"/>
                </a:solidFill>
                <a:latin typeface="Lucida Sans"/>
              </a:rPr>
              <a:t>discussing</a:t>
            </a:r>
            <a:r>
              <a:rPr lang="en-US" sz="1200" spc="-20" dirty="0">
                <a:solidFill>
                  <a:schemeClr val="bg1"/>
                </a:solidFill>
                <a:latin typeface="Lucida Sans"/>
              </a:rPr>
              <a:t> </a:t>
            </a:r>
            <a:r>
              <a:rPr lang="en-US" sz="1200" spc="-100" dirty="0">
                <a:solidFill>
                  <a:schemeClr val="bg1"/>
                </a:solidFill>
                <a:latin typeface="Lucida Sans"/>
              </a:rPr>
              <a:t>your</a:t>
            </a:r>
            <a:r>
              <a:rPr lang="en-US" sz="1200" spc="-20" dirty="0">
                <a:solidFill>
                  <a:schemeClr val="bg1"/>
                </a:solidFill>
                <a:latin typeface="Lucida Sans"/>
              </a:rPr>
              <a:t> </a:t>
            </a:r>
            <a:r>
              <a:rPr lang="en-US" sz="1200" spc="-110" dirty="0">
                <a:solidFill>
                  <a:schemeClr val="bg1"/>
                </a:solidFill>
                <a:latin typeface="Lucida Sans"/>
              </a:rPr>
              <a:t>progress</a:t>
            </a:r>
            <a:r>
              <a:rPr lang="en-US" sz="1200" spc="-20" dirty="0">
                <a:solidFill>
                  <a:schemeClr val="bg1"/>
                </a:solidFill>
                <a:latin typeface="Lucida Sans"/>
              </a:rPr>
              <a:t> </a:t>
            </a:r>
            <a:r>
              <a:rPr lang="en-US" sz="1200" spc="-65" dirty="0">
                <a:solidFill>
                  <a:schemeClr val="bg1"/>
                </a:solidFill>
                <a:latin typeface="Lucida Sans"/>
              </a:rPr>
              <a:t>with</a:t>
            </a:r>
            <a:r>
              <a:rPr lang="en-US" sz="1200" spc="-15" dirty="0">
                <a:solidFill>
                  <a:schemeClr val="bg1"/>
                </a:solidFill>
                <a:latin typeface="Lucida Sans"/>
              </a:rPr>
              <a:t> </a:t>
            </a:r>
            <a:r>
              <a:rPr lang="en-US" sz="1200" spc="-100" dirty="0">
                <a:solidFill>
                  <a:schemeClr val="bg1"/>
                </a:solidFill>
                <a:latin typeface="Lucida Sans"/>
              </a:rPr>
              <a:t>your</a:t>
            </a:r>
            <a:r>
              <a:rPr lang="en-US" sz="1200" spc="-20" dirty="0">
                <a:solidFill>
                  <a:schemeClr val="bg1"/>
                </a:solidFill>
                <a:latin typeface="Lucida Sans"/>
              </a:rPr>
              <a:t> </a:t>
            </a:r>
            <a:r>
              <a:rPr lang="en-US" sz="1200" spc="-100" dirty="0">
                <a:solidFill>
                  <a:schemeClr val="bg1"/>
                </a:solidFill>
                <a:latin typeface="Lucida Sans"/>
              </a:rPr>
              <a:t>tutor,</a:t>
            </a:r>
            <a:r>
              <a:rPr lang="en-US" sz="1200" spc="-20" dirty="0">
                <a:solidFill>
                  <a:schemeClr val="bg1"/>
                </a:solidFill>
                <a:latin typeface="Lucida Sans"/>
              </a:rPr>
              <a:t> </a:t>
            </a:r>
            <a:r>
              <a:rPr lang="en-US" sz="1200" spc="-25" dirty="0">
                <a:solidFill>
                  <a:schemeClr val="bg1"/>
                </a:solidFill>
                <a:latin typeface="Lucida Sans"/>
              </a:rPr>
              <a:t>or </a:t>
            </a:r>
            <a:r>
              <a:rPr lang="en-US" sz="1200" spc="-110" dirty="0">
                <a:solidFill>
                  <a:schemeClr val="bg1"/>
                </a:solidFill>
                <a:latin typeface="Lucida Sans"/>
              </a:rPr>
              <a:t>through</a:t>
            </a:r>
            <a:r>
              <a:rPr lang="en-US" sz="1200" spc="-5" dirty="0">
                <a:solidFill>
                  <a:schemeClr val="bg1"/>
                </a:solidFill>
                <a:latin typeface="Lucida Sans"/>
              </a:rPr>
              <a:t> </a:t>
            </a:r>
            <a:r>
              <a:rPr lang="en-US" sz="1200" spc="-100" dirty="0">
                <a:solidFill>
                  <a:schemeClr val="bg1"/>
                </a:solidFill>
                <a:latin typeface="Lucida Sans"/>
              </a:rPr>
              <a:t>notes</a:t>
            </a:r>
            <a:r>
              <a:rPr lang="en-US" sz="1200" spc="-5" dirty="0">
                <a:solidFill>
                  <a:schemeClr val="bg1"/>
                </a:solidFill>
                <a:latin typeface="Lucida Sans"/>
              </a:rPr>
              <a:t> </a:t>
            </a:r>
            <a:r>
              <a:rPr lang="en-US" sz="1200" spc="-110" dirty="0">
                <a:solidFill>
                  <a:schemeClr val="bg1"/>
                </a:solidFill>
                <a:latin typeface="Lucida Sans"/>
              </a:rPr>
              <a:t>or</a:t>
            </a:r>
            <a:r>
              <a:rPr lang="en-US" sz="1200" spc="-5" dirty="0">
                <a:solidFill>
                  <a:schemeClr val="bg1"/>
                </a:solidFill>
                <a:latin typeface="Lucida Sans"/>
              </a:rPr>
              <a:t> </a:t>
            </a:r>
            <a:r>
              <a:rPr lang="en-US" sz="1200" spc="-10" dirty="0">
                <a:solidFill>
                  <a:schemeClr val="bg1"/>
                </a:solidFill>
                <a:latin typeface="Lucida Sans"/>
              </a:rPr>
              <a:t>emails</a:t>
            </a:r>
            <a:endParaRPr lang="en-US" sz="1200" dirty="0">
              <a:solidFill>
                <a:schemeClr val="bg1"/>
              </a:solidFill>
              <a:latin typeface="Lucida Sans"/>
            </a:endParaRPr>
          </a:p>
          <a:p>
            <a:pPr marL="240665" marR="5080" indent="-228600">
              <a:lnSpc>
                <a:spcPct val="106100"/>
              </a:lnSpc>
              <a:spcBef>
                <a:spcPts val="570"/>
              </a:spcBef>
              <a:buChar char="•"/>
              <a:tabLst>
                <a:tab pos="240665" algn="l"/>
                <a:tab pos="241300" algn="l"/>
              </a:tabLst>
            </a:pPr>
            <a:r>
              <a:rPr lang="en-US" sz="1200" spc="-110" dirty="0">
                <a:solidFill>
                  <a:schemeClr val="bg1"/>
                </a:solidFill>
                <a:latin typeface="Lucida Sans"/>
              </a:rPr>
              <a:t>ask</a:t>
            </a:r>
            <a:r>
              <a:rPr lang="en-US" sz="1200" spc="-20" dirty="0">
                <a:solidFill>
                  <a:schemeClr val="bg1"/>
                </a:solidFill>
                <a:latin typeface="Lucida Sans"/>
              </a:rPr>
              <a:t> </a:t>
            </a:r>
            <a:r>
              <a:rPr lang="en-US" sz="1200" spc="-100" dirty="0">
                <a:solidFill>
                  <a:schemeClr val="bg1"/>
                </a:solidFill>
                <a:latin typeface="Lucida Sans"/>
              </a:rPr>
              <a:t>for</a:t>
            </a:r>
            <a:r>
              <a:rPr lang="en-US" sz="1200" spc="-20" dirty="0">
                <a:solidFill>
                  <a:schemeClr val="bg1"/>
                </a:solidFill>
                <a:latin typeface="Lucida Sans"/>
              </a:rPr>
              <a:t> </a:t>
            </a:r>
            <a:r>
              <a:rPr lang="en-US" sz="1200" spc="-85" dirty="0">
                <a:solidFill>
                  <a:schemeClr val="bg1"/>
                </a:solidFill>
                <a:latin typeface="Lucida Sans"/>
              </a:rPr>
              <a:t>other learners’</a:t>
            </a:r>
            <a:r>
              <a:rPr lang="en-US" sz="1200" spc="-20" dirty="0">
                <a:solidFill>
                  <a:schemeClr val="bg1"/>
                </a:solidFill>
                <a:latin typeface="Lucida Sans"/>
              </a:rPr>
              <a:t> </a:t>
            </a:r>
            <a:r>
              <a:rPr lang="en-US" sz="1200" spc="-30" dirty="0">
                <a:solidFill>
                  <a:schemeClr val="bg1"/>
                </a:solidFill>
                <a:latin typeface="Lucida Sans"/>
              </a:rPr>
              <a:t>views </a:t>
            </a:r>
            <a:r>
              <a:rPr lang="en-US" sz="1200" spc="-100" dirty="0">
                <a:solidFill>
                  <a:schemeClr val="bg1"/>
                </a:solidFill>
                <a:latin typeface="Lucida Sans"/>
              </a:rPr>
              <a:t>on</a:t>
            </a:r>
            <a:r>
              <a:rPr lang="en-US" sz="1200" spc="-10" dirty="0">
                <a:solidFill>
                  <a:schemeClr val="bg1"/>
                </a:solidFill>
                <a:latin typeface="Lucida Sans"/>
              </a:rPr>
              <a:t> </a:t>
            </a:r>
            <a:r>
              <a:rPr lang="en-US" sz="1200" spc="-100" dirty="0">
                <a:solidFill>
                  <a:schemeClr val="bg1"/>
                </a:solidFill>
                <a:latin typeface="Lucida Sans"/>
              </a:rPr>
              <a:t>your</a:t>
            </a:r>
            <a:r>
              <a:rPr lang="en-US" sz="1200" spc="-10" dirty="0">
                <a:solidFill>
                  <a:schemeClr val="bg1"/>
                </a:solidFill>
                <a:latin typeface="Lucida Sans"/>
              </a:rPr>
              <a:t> </a:t>
            </a:r>
            <a:r>
              <a:rPr lang="en-US" sz="1200" spc="-20" dirty="0">
                <a:solidFill>
                  <a:schemeClr val="bg1"/>
                </a:solidFill>
                <a:latin typeface="Lucida Sans"/>
              </a:rPr>
              <a:t>work</a:t>
            </a:r>
            <a:endParaRPr lang="en-US" sz="1200" dirty="0">
              <a:solidFill>
                <a:schemeClr val="bg1"/>
              </a:solidFill>
              <a:latin typeface="Lucida Sans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1064" y="6954891"/>
            <a:ext cx="1302280" cy="680718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0" y="7635608"/>
            <a:ext cx="11225530" cy="458470"/>
            <a:chOff x="0" y="7635608"/>
            <a:chExt cx="11225530" cy="458470"/>
          </a:xfrm>
        </p:grpSpPr>
        <p:sp>
          <p:nvSpPr>
            <p:cNvPr id="10" name="object 10"/>
            <p:cNvSpPr/>
            <p:nvPr/>
          </p:nvSpPr>
          <p:spPr>
            <a:xfrm>
              <a:off x="158711" y="7635608"/>
              <a:ext cx="1855470" cy="299085"/>
            </a:xfrm>
            <a:custGeom>
              <a:avLst/>
              <a:gdLst/>
              <a:ahLst/>
              <a:cxnLst/>
              <a:rect l="l" t="t" r="r" b="b"/>
              <a:pathLst>
                <a:path w="1855470" h="299084">
                  <a:moveTo>
                    <a:pt x="1854962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854962" y="299085"/>
                  </a:lnTo>
                  <a:lnTo>
                    <a:pt x="1854962" y="0"/>
                  </a:lnTo>
                  <a:close/>
                </a:path>
              </a:pathLst>
            </a:custGeom>
            <a:solidFill>
              <a:srgbClr val="00B3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13623" y="7635608"/>
              <a:ext cx="1789430" cy="299085"/>
            </a:xfrm>
            <a:custGeom>
              <a:avLst/>
              <a:gdLst/>
              <a:ahLst/>
              <a:cxnLst/>
              <a:rect l="l" t="t" r="r" b="b"/>
              <a:pathLst>
                <a:path w="1789429" h="299084">
                  <a:moveTo>
                    <a:pt x="1789049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789049" y="299085"/>
                  </a:lnTo>
                  <a:lnTo>
                    <a:pt x="1789049" y="0"/>
                  </a:lnTo>
                  <a:close/>
                </a:path>
              </a:pathLst>
            </a:custGeom>
            <a:solidFill>
              <a:srgbClr val="E72E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02646" y="7635608"/>
              <a:ext cx="1789430" cy="299085"/>
            </a:xfrm>
            <a:custGeom>
              <a:avLst/>
              <a:gdLst/>
              <a:ahLst/>
              <a:cxnLst/>
              <a:rect l="l" t="t" r="r" b="b"/>
              <a:pathLst>
                <a:path w="1789429" h="299084">
                  <a:moveTo>
                    <a:pt x="1789049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789049" y="299085"/>
                  </a:lnTo>
                  <a:lnTo>
                    <a:pt x="1789049" y="0"/>
                  </a:lnTo>
                  <a:close/>
                </a:path>
              </a:pathLst>
            </a:custGeom>
            <a:solidFill>
              <a:srgbClr val="FCE8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91657" y="7635608"/>
              <a:ext cx="1789430" cy="299085"/>
            </a:xfrm>
            <a:custGeom>
              <a:avLst/>
              <a:gdLst/>
              <a:ahLst/>
              <a:cxnLst/>
              <a:rect l="l" t="t" r="r" b="b"/>
              <a:pathLst>
                <a:path w="1789429" h="299084">
                  <a:moveTo>
                    <a:pt x="1789049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789049" y="299085"/>
                  </a:lnTo>
                  <a:lnTo>
                    <a:pt x="1789049" y="0"/>
                  </a:lnTo>
                  <a:close/>
                </a:path>
              </a:pathLst>
            </a:custGeom>
            <a:solidFill>
              <a:srgbClr val="682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380668" y="7635608"/>
              <a:ext cx="1789430" cy="299085"/>
            </a:xfrm>
            <a:custGeom>
              <a:avLst/>
              <a:gdLst/>
              <a:ahLst/>
              <a:cxnLst/>
              <a:rect l="l" t="t" r="r" b="b"/>
              <a:pathLst>
                <a:path w="1789429" h="299084">
                  <a:moveTo>
                    <a:pt x="1789049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789049" y="299085"/>
                  </a:lnTo>
                  <a:lnTo>
                    <a:pt x="1789049" y="0"/>
                  </a:lnTo>
                  <a:close/>
                </a:path>
              </a:pathLst>
            </a:custGeom>
            <a:solidFill>
              <a:srgbClr val="F7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169679" y="7635608"/>
              <a:ext cx="1897380" cy="299085"/>
            </a:xfrm>
            <a:custGeom>
              <a:avLst/>
              <a:gdLst/>
              <a:ahLst/>
              <a:cxnLst/>
              <a:rect l="l" t="t" r="r" b="b"/>
              <a:pathLst>
                <a:path w="1897379" h="299084">
                  <a:moveTo>
                    <a:pt x="1896999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896999" y="299085"/>
                  </a:lnTo>
                  <a:lnTo>
                    <a:pt x="1896999" y="0"/>
                  </a:lnTo>
                  <a:close/>
                </a:path>
              </a:pathLst>
            </a:custGeom>
            <a:solidFill>
              <a:srgbClr val="D31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7826756"/>
              <a:ext cx="11225530" cy="266700"/>
            </a:xfrm>
            <a:custGeom>
              <a:avLst/>
              <a:gdLst/>
              <a:ahLst/>
              <a:cxnLst/>
              <a:rect l="l" t="t" r="r" b="b"/>
              <a:pathLst>
                <a:path w="11225530" h="266700">
                  <a:moveTo>
                    <a:pt x="190500" y="0"/>
                  </a:moveTo>
                  <a:lnTo>
                    <a:pt x="0" y="0"/>
                  </a:lnTo>
                </a:path>
                <a:path w="11225530" h="266700">
                  <a:moveTo>
                    <a:pt x="11034903" y="0"/>
                  </a:moveTo>
                  <a:lnTo>
                    <a:pt x="11225403" y="0"/>
                  </a:lnTo>
                </a:path>
                <a:path w="11225530" h="266700">
                  <a:moveTo>
                    <a:pt x="266700" y="76200"/>
                  </a:moveTo>
                  <a:lnTo>
                    <a:pt x="266700" y="266700"/>
                  </a:lnTo>
                </a:path>
                <a:path w="11225530" h="266700">
                  <a:moveTo>
                    <a:pt x="10958703" y="76200"/>
                  </a:moveTo>
                  <a:lnTo>
                    <a:pt x="10958703" y="2667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7826756"/>
              <a:ext cx="11225530" cy="266700"/>
            </a:xfrm>
            <a:custGeom>
              <a:avLst/>
              <a:gdLst/>
              <a:ahLst/>
              <a:cxnLst/>
              <a:rect l="l" t="t" r="r" b="b"/>
              <a:pathLst>
                <a:path w="11225530" h="266700">
                  <a:moveTo>
                    <a:pt x="190500" y="0"/>
                  </a:moveTo>
                  <a:lnTo>
                    <a:pt x="0" y="0"/>
                  </a:lnTo>
                </a:path>
                <a:path w="11225530" h="266700">
                  <a:moveTo>
                    <a:pt x="11034903" y="0"/>
                  </a:moveTo>
                  <a:lnTo>
                    <a:pt x="11225403" y="0"/>
                  </a:lnTo>
                </a:path>
                <a:path w="11225530" h="266700">
                  <a:moveTo>
                    <a:pt x="266700" y="76200"/>
                  </a:moveTo>
                  <a:lnTo>
                    <a:pt x="266700" y="266700"/>
                  </a:lnTo>
                </a:path>
                <a:path w="11225530" h="266700">
                  <a:moveTo>
                    <a:pt x="10958703" y="76200"/>
                  </a:moveTo>
                  <a:lnTo>
                    <a:pt x="10958703" y="2667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0" y="2667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034903" y="2667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6700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958703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028097" y="6867623"/>
            <a:ext cx="6402670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0169AF"/>
                </a:solidFill>
                <a:latin typeface="Trebuchet MS"/>
                <a:cs typeface="Trebuchet MS"/>
              </a:rPr>
              <a:t>If</a:t>
            </a:r>
            <a:r>
              <a:rPr sz="1700" b="1" spc="-85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35" dirty="0">
                <a:solidFill>
                  <a:srgbClr val="0169AF"/>
                </a:solidFill>
                <a:latin typeface="Trebuchet MS"/>
                <a:cs typeface="Trebuchet MS"/>
              </a:rPr>
              <a:t>you</a:t>
            </a:r>
            <a:r>
              <a:rPr sz="1700" b="1" spc="-7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40" dirty="0">
                <a:solidFill>
                  <a:srgbClr val="0169AF"/>
                </a:solidFill>
                <a:latin typeface="Trebuchet MS"/>
                <a:cs typeface="Trebuchet MS"/>
              </a:rPr>
              <a:t>have</a:t>
            </a:r>
            <a:r>
              <a:rPr sz="1700" b="1" spc="-65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0169AF"/>
                </a:solidFill>
                <a:latin typeface="Trebuchet MS"/>
                <a:cs typeface="Trebuchet MS"/>
              </a:rPr>
              <a:t>any</a:t>
            </a:r>
            <a:r>
              <a:rPr sz="1700" b="1" spc="-7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35" dirty="0">
                <a:solidFill>
                  <a:srgbClr val="0169AF"/>
                </a:solidFill>
                <a:latin typeface="Trebuchet MS"/>
                <a:cs typeface="Trebuchet MS"/>
              </a:rPr>
              <a:t>questions</a:t>
            </a:r>
            <a:r>
              <a:rPr sz="1700" b="1" spc="-7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75" dirty="0">
                <a:solidFill>
                  <a:srgbClr val="0169AF"/>
                </a:solidFill>
                <a:latin typeface="Trebuchet MS"/>
                <a:cs typeface="Trebuchet MS"/>
              </a:rPr>
              <a:t>or</a:t>
            </a:r>
            <a:r>
              <a:rPr sz="1700" b="1" spc="-6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80" dirty="0">
                <a:solidFill>
                  <a:srgbClr val="0169AF"/>
                </a:solidFill>
                <a:latin typeface="Trebuchet MS"/>
                <a:cs typeface="Trebuchet MS"/>
              </a:rPr>
              <a:t>concerns</a:t>
            </a:r>
            <a:r>
              <a:rPr sz="1700" b="1" spc="-6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85" dirty="0">
                <a:solidFill>
                  <a:srgbClr val="0169AF"/>
                </a:solidFill>
                <a:latin typeface="Trebuchet MS"/>
                <a:cs typeface="Trebuchet MS"/>
              </a:rPr>
              <a:t>–</a:t>
            </a:r>
            <a:r>
              <a:rPr sz="1700" b="1" spc="-65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30" dirty="0">
                <a:solidFill>
                  <a:srgbClr val="0169AF"/>
                </a:solidFill>
                <a:latin typeface="Trebuchet MS"/>
                <a:cs typeface="Trebuchet MS"/>
              </a:rPr>
              <a:t>please</a:t>
            </a:r>
            <a:r>
              <a:rPr sz="1700" b="1" spc="-7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20" dirty="0">
                <a:solidFill>
                  <a:srgbClr val="0169AF"/>
                </a:solidFill>
                <a:latin typeface="Trebuchet MS"/>
                <a:cs typeface="Trebuchet MS"/>
              </a:rPr>
              <a:t>speak</a:t>
            </a:r>
            <a:r>
              <a:rPr sz="1700" b="1" spc="-65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35" dirty="0">
                <a:solidFill>
                  <a:srgbClr val="0169AF"/>
                </a:solidFill>
                <a:latin typeface="Trebuchet MS"/>
                <a:cs typeface="Trebuchet MS"/>
              </a:rPr>
              <a:t>to</a:t>
            </a:r>
            <a:r>
              <a:rPr sz="1700" b="1" spc="-7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60" dirty="0">
                <a:solidFill>
                  <a:srgbClr val="0169AF"/>
                </a:solidFill>
                <a:latin typeface="Trebuchet MS"/>
                <a:cs typeface="Trebuchet MS"/>
              </a:rPr>
              <a:t>your</a:t>
            </a:r>
            <a:r>
              <a:rPr sz="1700" b="1" spc="-65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0169AF"/>
                </a:solidFill>
                <a:latin typeface="Trebuchet MS"/>
                <a:cs typeface="Trebuchet MS"/>
              </a:rPr>
              <a:t>tutor</a:t>
            </a:r>
            <a:endParaRPr sz="1700" dirty="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097485" y="7354176"/>
            <a:ext cx="4248150" cy="28212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>
              <a:lnSpc>
                <a:spcPts val="2210"/>
              </a:lnSpc>
            </a:pPr>
            <a:r>
              <a:rPr lang="en-US" sz="1900" b="1" spc="-25" dirty="0">
                <a:solidFill>
                  <a:srgbClr val="0077C1"/>
                </a:solidFill>
                <a:latin typeface="Trebuchet MS"/>
                <a:cs typeface="Trebuchet MS"/>
                <a:hlinkClick r:id="rId3"/>
              </a:rPr>
              <a:t>www.coventry.gov.uk/adulted</a:t>
            </a:r>
            <a:r>
              <a:rPr lang="en-US" sz="1900" b="1" spc="-25" dirty="0">
                <a:solidFill>
                  <a:srgbClr val="0077C1"/>
                </a:solidFill>
                <a:latin typeface="Trebuchet MS"/>
                <a:cs typeface="Trebuchet MS"/>
              </a:rPr>
              <a:t> </a:t>
            </a:r>
            <a:endParaRPr dirty="0"/>
          </a:p>
        </p:txBody>
      </p:sp>
      <p:sp>
        <p:nvSpPr>
          <p:cNvPr id="23" name="object 23"/>
          <p:cNvSpPr txBox="1"/>
          <p:nvPr/>
        </p:nvSpPr>
        <p:spPr>
          <a:xfrm>
            <a:off x="7536294" y="2700520"/>
            <a:ext cx="2286307" cy="5668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800" b="1" spc="-70" dirty="0">
                <a:solidFill>
                  <a:srgbClr val="FFFFFF"/>
                </a:solidFill>
                <a:latin typeface="Trebuchet MS"/>
                <a:cs typeface="Trebuchet MS"/>
              </a:rPr>
              <a:t>Set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some</a:t>
            </a:r>
            <a:r>
              <a:rPr sz="1800" b="1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Trebuchet MS"/>
                <a:cs typeface="Trebuchet MS"/>
              </a:rPr>
              <a:t>time</a:t>
            </a:r>
            <a:r>
              <a:rPr sz="1800" b="1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rebuchet MS"/>
                <a:cs typeface="Trebuchet MS"/>
              </a:rPr>
              <a:t>aside at</a:t>
            </a:r>
            <a:r>
              <a:rPr sz="18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Trebuchet MS"/>
                <a:cs typeface="Trebuchet MS"/>
              </a:rPr>
              <a:t>home</a:t>
            </a:r>
            <a:r>
              <a:rPr lang="en-US" b="1" spc="-20" dirty="0">
                <a:solidFill>
                  <a:srgbClr val="FFFFFF"/>
                </a:solidFill>
                <a:latin typeface="Trebuchet MS"/>
                <a:cs typeface="Trebuchet MS"/>
              </a:rPr>
              <a:t> to </a:t>
            </a:r>
            <a:r>
              <a:rPr lang="en-US" b="1" spc="-20" dirty="0" err="1">
                <a:solidFill>
                  <a:srgbClr val="FFFFFF"/>
                </a:solidFill>
                <a:latin typeface="Trebuchet MS"/>
                <a:cs typeface="Trebuchet MS"/>
              </a:rPr>
              <a:t>practise</a:t>
            </a:r>
            <a:r>
              <a:rPr sz="1800" b="1" spc="-20" dirty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536167" y="3378784"/>
            <a:ext cx="2616200" cy="347986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240665" marR="155575" indent="-228600">
              <a:lnSpc>
                <a:spcPct val="1061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Get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Lucida Sans"/>
                <a:cs typeface="Lucida Sans"/>
              </a:rPr>
              <a:t>the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Lucida Sans"/>
                <a:cs typeface="Lucida Sans"/>
              </a:rPr>
              <a:t>most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out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of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your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Lucida Sans"/>
                <a:cs typeface="Lucida Sans"/>
              </a:rPr>
              <a:t>course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by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spending</a:t>
            </a:r>
            <a:r>
              <a:rPr sz="12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70" dirty="0">
                <a:solidFill>
                  <a:srgbClr val="FFFFFF"/>
                </a:solidFill>
                <a:latin typeface="Lucida Sans"/>
                <a:cs typeface="Lucida Sans"/>
              </a:rPr>
              <a:t>a</a:t>
            </a:r>
            <a:r>
              <a:rPr sz="12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55" dirty="0">
                <a:solidFill>
                  <a:srgbClr val="FFFFFF"/>
                </a:solidFill>
                <a:latin typeface="Lucida Sans"/>
                <a:cs typeface="Lucida Sans"/>
              </a:rPr>
              <a:t>little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Lucida Sans"/>
                <a:cs typeface="Lucida Sans"/>
              </a:rPr>
              <a:t>time</a:t>
            </a:r>
            <a:r>
              <a:rPr sz="12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Lucida Sans"/>
                <a:cs typeface="Lucida Sans"/>
              </a:rPr>
              <a:t>each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week </a:t>
            </a:r>
            <a:r>
              <a:rPr sz="1200" spc="-95" dirty="0">
                <a:solidFill>
                  <a:srgbClr val="FFFFFF"/>
                </a:solidFill>
                <a:latin typeface="Lucida Sans"/>
                <a:cs typeface="Lucida Sans"/>
              </a:rPr>
              <a:t>practising</a:t>
            </a:r>
            <a:r>
              <a:rPr sz="1200" spc="-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Lucida Sans"/>
                <a:cs typeface="Lucida Sans"/>
              </a:rPr>
              <a:t>or</a:t>
            </a:r>
            <a:r>
              <a:rPr sz="1200" spc="-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finding</a:t>
            </a:r>
            <a:r>
              <a:rPr sz="1200" spc="-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out</a:t>
            </a:r>
            <a:r>
              <a:rPr sz="1200" spc="-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more</a:t>
            </a:r>
            <a:r>
              <a:rPr sz="1200" spc="-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about </a:t>
            </a:r>
            <a:r>
              <a:rPr sz="1200" spc="-70" dirty="0">
                <a:solidFill>
                  <a:srgbClr val="FFFFFF"/>
                </a:solidFill>
                <a:latin typeface="Lucida Sans"/>
                <a:cs typeface="Lucida Sans"/>
              </a:rPr>
              <a:t>what</a:t>
            </a:r>
            <a:r>
              <a:rPr sz="1200" spc="-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you</a:t>
            </a:r>
            <a:r>
              <a:rPr sz="1200" spc="-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Lucida Sans"/>
                <a:cs typeface="Lucida Sans"/>
              </a:rPr>
              <a:t>are</a:t>
            </a:r>
            <a:r>
              <a:rPr sz="1200" spc="-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Lucida Sans"/>
                <a:cs typeface="Lucida Sans"/>
              </a:rPr>
              <a:t>learning</a:t>
            </a:r>
            <a:r>
              <a:rPr sz="1200" spc="-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Lucida Sans"/>
                <a:cs typeface="Lucida Sans"/>
              </a:rPr>
              <a:t>at</a:t>
            </a:r>
            <a:r>
              <a:rPr sz="1200" spc="-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55" dirty="0">
                <a:solidFill>
                  <a:srgbClr val="FFFFFF"/>
                </a:solidFill>
                <a:latin typeface="Lucida Sans"/>
                <a:cs typeface="Lucida Sans"/>
              </a:rPr>
              <a:t>home.</a:t>
            </a:r>
            <a:r>
              <a:rPr sz="1200" spc="17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Just </a:t>
            </a:r>
            <a:r>
              <a:rPr sz="1200" spc="-70" dirty="0">
                <a:solidFill>
                  <a:srgbClr val="FFFFFF"/>
                </a:solidFill>
                <a:latin typeface="Lucida Sans"/>
                <a:cs typeface="Lucida Sans"/>
              </a:rPr>
              <a:t>a</a:t>
            </a:r>
            <a:r>
              <a:rPr sz="12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Lucida Sans"/>
                <a:cs typeface="Lucida Sans"/>
              </a:rPr>
              <a:t>few</a:t>
            </a:r>
            <a:r>
              <a:rPr sz="12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Lucida Sans"/>
                <a:cs typeface="Lucida Sans"/>
              </a:rPr>
              <a:t>minutes</a:t>
            </a:r>
            <a:r>
              <a:rPr sz="12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Lucida Sans"/>
                <a:cs typeface="Lucida Sans"/>
              </a:rPr>
              <a:t>each</a:t>
            </a:r>
            <a:r>
              <a:rPr sz="12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day,</a:t>
            </a:r>
            <a:r>
              <a:rPr sz="12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Lucida Sans"/>
                <a:cs typeface="Lucida Sans"/>
              </a:rPr>
              <a:t>or</a:t>
            </a:r>
            <a:r>
              <a:rPr sz="12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70" dirty="0">
                <a:solidFill>
                  <a:srgbClr val="FFFFFF"/>
                </a:solidFill>
                <a:latin typeface="Lucida Sans"/>
                <a:cs typeface="Lucida Sans"/>
              </a:rPr>
              <a:t>a</a:t>
            </a:r>
            <a:r>
              <a:rPr sz="12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Lucida Sans"/>
                <a:cs typeface="Lucida Sans"/>
              </a:rPr>
              <a:t>set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Lucida Sans"/>
                <a:cs typeface="Lucida Sans"/>
              </a:rPr>
              <a:t>time </a:t>
            </a:r>
            <a:r>
              <a:rPr sz="1200" spc="-90" dirty="0">
                <a:solidFill>
                  <a:srgbClr val="FFFFFF"/>
                </a:solidFill>
                <a:latin typeface="Lucida Sans"/>
                <a:cs typeface="Lucida Sans"/>
              </a:rPr>
              <a:t>each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55" dirty="0">
                <a:solidFill>
                  <a:srgbClr val="FFFFFF"/>
                </a:solidFill>
                <a:latin typeface="Lucida Sans"/>
                <a:cs typeface="Lucida Sans"/>
              </a:rPr>
              <a:t>week,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Lucida Sans"/>
                <a:cs typeface="Lucida Sans"/>
              </a:rPr>
              <a:t>will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Lucida Sans"/>
                <a:cs typeface="Lucida Sans"/>
              </a:rPr>
              <a:t>help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you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to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make </a:t>
            </a:r>
            <a:r>
              <a:rPr sz="1200" spc="-110" dirty="0">
                <a:solidFill>
                  <a:srgbClr val="FFFFFF"/>
                </a:solidFill>
                <a:latin typeface="Lucida Sans"/>
                <a:cs typeface="Lucida Sans"/>
              </a:rPr>
              <a:t>progress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more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Lucida Sans"/>
                <a:cs typeface="Lucida Sans"/>
              </a:rPr>
              <a:t>quickly</a:t>
            </a:r>
            <a:endParaRPr sz="1200">
              <a:latin typeface="Lucida Sans"/>
              <a:cs typeface="Lucida Sans"/>
            </a:endParaRPr>
          </a:p>
          <a:p>
            <a:pPr marL="240665" marR="5080" indent="-228600">
              <a:lnSpc>
                <a:spcPct val="106100"/>
              </a:lnSpc>
              <a:spcBef>
                <a:spcPts val="565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spc="-125" dirty="0">
                <a:solidFill>
                  <a:srgbClr val="FFFFFF"/>
                </a:solidFill>
                <a:latin typeface="Lucida Sans"/>
                <a:cs typeface="Lucida Sans"/>
              </a:rPr>
              <a:t>Ask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your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tutor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for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Lucida Sans"/>
                <a:cs typeface="Lucida Sans"/>
              </a:rPr>
              <a:t>sources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of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Lucida Sans"/>
                <a:cs typeface="Lucida Sans"/>
              </a:rPr>
              <a:t>information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to</a:t>
            </a:r>
            <a:r>
              <a:rPr sz="12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Lucida Sans"/>
                <a:cs typeface="Lucida Sans"/>
              </a:rPr>
              <a:t>help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you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Lucida Sans"/>
                <a:cs typeface="Lucida Sans"/>
              </a:rPr>
              <a:t>practise</a:t>
            </a:r>
            <a:r>
              <a:rPr sz="12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Lucida Sans"/>
                <a:cs typeface="Lucida Sans"/>
              </a:rPr>
              <a:t>or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Lucida Sans"/>
                <a:cs typeface="Lucida Sans"/>
              </a:rPr>
              <a:t>develop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your </a:t>
            </a:r>
            <a:r>
              <a:rPr sz="1200" spc="-80" dirty="0">
                <a:solidFill>
                  <a:srgbClr val="FFFFFF"/>
                </a:solidFill>
                <a:latin typeface="Lucida Sans"/>
                <a:cs typeface="Lucida Sans"/>
              </a:rPr>
              <a:t>knowledge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Lucida Sans"/>
                <a:cs typeface="Lucida Sans"/>
              </a:rPr>
              <a:t>or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Lucida Sans"/>
                <a:cs typeface="Lucida Sans"/>
              </a:rPr>
              <a:t>skills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Lucida Sans"/>
                <a:cs typeface="Lucida Sans"/>
              </a:rPr>
              <a:t>in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65" dirty="0">
                <a:solidFill>
                  <a:srgbClr val="FFFFFF"/>
                </a:solidFill>
                <a:latin typeface="Lucida Sans"/>
                <a:cs typeface="Lucida Sans"/>
              </a:rPr>
              <a:t>between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30" dirty="0">
                <a:solidFill>
                  <a:srgbClr val="FFFFFF"/>
                </a:solidFill>
                <a:latin typeface="Lucida Sans"/>
                <a:cs typeface="Lucida Sans"/>
              </a:rPr>
              <a:t>classes. </a:t>
            </a:r>
            <a:r>
              <a:rPr sz="1200" spc="-114" dirty="0">
                <a:solidFill>
                  <a:srgbClr val="FFFFFF"/>
                </a:solidFill>
                <a:latin typeface="Lucida Sans"/>
                <a:cs typeface="Lucida Sans"/>
              </a:rPr>
              <a:t>They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can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point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you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to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Lucida Sans"/>
                <a:cs typeface="Lucida Sans"/>
              </a:rPr>
              <a:t>useful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Lucida Sans"/>
                <a:cs typeface="Lucida Sans"/>
              </a:rPr>
              <a:t>websites,</a:t>
            </a:r>
            <a:r>
              <a:rPr lang="en-US" sz="1200" spc="-10" dirty="0">
                <a:solidFill>
                  <a:srgbClr val="FFFFFF"/>
                </a:solidFill>
                <a:latin typeface="Lucida Sans"/>
                <a:cs typeface="Lucida Sans"/>
              </a:rPr>
              <a:t> 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sz="1200" spc="-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5" dirty="0">
                <a:solidFill>
                  <a:srgbClr val="FFFFFF"/>
                </a:solidFill>
                <a:latin typeface="Lucida Sans"/>
                <a:cs typeface="Lucida Sans"/>
              </a:rPr>
              <a:t>other</a:t>
            </a:r>
            <a:r>
              <a:rPr lang="en-US" sz="1200" spc="-10" dirty="0">
                <a:solidFill>
                  <a:srgbClr val="FFFFFF"/>
                </a:solidFill>
                <a:latin typeface="Lucida Sans"/>
                <a:cs typeface="Lucida Sans"/>
              </a:rPr>
              <a:t> </a:t>
            </a:r>
            <a:r>
              <a:rPr sz="1200" spc="-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30" dirty="0">
                <a:solidFill>
                  <a:srgbClr val="FFFFFF"/>
                </a:solidFill>
                <a:latin typeface="Lucida Sans"/>
                <a:cs typeface="Lucida Sans"/>
              </a:rPr>
              <a:t>sources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of</a:t>
            </a:r>
            <a:r>
              <a:rPr sz="12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Lucida Sans"/>
                <a:cs typeface="Lucida Sans"/>
              </a:rPr>
              <a:t>information</a:t>
            </a:r>
            <a:endParaRPr sz="1200">
              <a:latin typeface="Lucida Sans"/>
              <a:cs typeface="Lucida Sans"/>
            </a:endParaRPr>
          </a:p>
          <a:p>
            <a:pPr marL="240665" marR="19685" indent="-228600" algn="just">
              <a:lnSpc>
                <a:spcPct val="106100"/>
              </a:lnSpc>
              <a:spcBef>
                <a:spcPts val="565"/>
              </a:spcBef>
              <a:buChar char="•"/>
              <a:tabLst>
                <a:tab pos="241300" algn="l"/>
              </a:tabLst>
            </a:pPr>
            <a:r>
              <a:rPr sz="1200" spc="-85" dirty="0">
                <a:solidFill>
                  <a:srgbClr val="FFFFFF"/>
                </a:solidFill>
                <a:latin typeface="Lucida Sans"/>
                <a:cs typeface="Lucida Sans"/>
              </a:rPr>
              <a:t>Join</a:t>
            </a:r>
            <a:r>
              <a:rPr sz="1200" spc="-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5" dirty="0">
                <a:solidFill>
                  <a:srgbClr val="FFFFFF"/>
                </a:solidFill>
                <a:latin typeface="Lucida Sans"/>
                <a:cs typeface="Lucida Sans"/>
              </a:rPr>
              <a:t>your</a:t>
            </a:r>
            <a:r>
              <a:rPr sz="1200" spc="-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Lucida Sans"/>
                <a:cs typeface="Lucida Sans"/>
              </a:rPr>
              <a:t>local</a:t>
            </a:r>
            <a:r>
              <a:rPr sz="1200" spc="-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Lucida Sans"/>
                <a:cs typeface="Lucida Sans"/>
              </a:rPr>
              <a:t>library,</a:t>
            </a:r>
            <a:r>
              <a:rPr sz="1200" spc="-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70" dirty="0">
                <a:solidFill>
                  <a:srgbClr val="FFFFFF"/>
                </a:solidFill>
                <a:latin typeface="Lucida Sans"/>
                <a:cs typeface="Lucida Sans"/>
              </a:rPr>
              <a:t>free</a:t>
            </a:r>
            <a:r>
              <a:rPr sz="1200" spc="-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5" dirty="0">
                <a:solidFill>
                  <a:srgbClr val="FFFFFF"/>
                </a:solidFill>
                <a:latin typeface="Lucida Sans"/>
                <a:cs typeface="Lucida Sans"/>
              </a:rPr>
              <a:t>of</a:t>
            </a:r>
            <a:r>
              <a:rPr sz="1200" spc="-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5" dirty="0">
                <a:solidFill>
                  <a:srgbClr val="FFFFFF"/>
                </a:solidFill>
                <a:latin typeface="Lucida Sans"/>
                <a:cs typeface="Lucida Sans"/>
              </a:rPr>
              <a:t>charge,</a:t>
            </a:r>
            <a:r>
              <a:rPr sz="1200" spc="-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5" dirty="0">
                <a:solidFill>
                  <a:srgbClr val="FFFFFF"/>
                </a:solidFill>
                <a:latin typeface="Lucida Sans"/>
                <a:cs typeface="Lucida Sans"/>
              </a:rPr>
              <a:t>to</a:t>
            </a:r>
            <a:r>
              <a:rPr sz="12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5" dirty="0">
                <a:solidFill>
                  <a:srgbClr val="FFFFFF"/>
                </a:solidFill>
                <a:latin typeface="Lucida Sans"/>
                <a:cs typeface="Lucida Sans"/>
              </a:rPr>
              <a:t>borrow</a:t>
            </a:r>
            <a:r>
              <a:rPr sz="1200" spc="-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Lucida Sans"/>
                <a:cs typeface="Lucida Sans"/>
              </a:rPr>
              <a:t>books</a:t>
            </a:r>
            <a:r>
              <a:rPr sz="1200" spc="-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5" dirty="0">
                <a:solidFill>
                  <a:srgbClr val="FFFFFF"/>
                </a:solidFill>
                <a:latin typeface="Lucida Sans"/>
                <a:cs typeface="Lucida Sans"/>
              </a:rPr>
              <a:t>or</a:t>
            </a:r>
            <a:r>
              <a:rPr sz="1200" spc="-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Lucida Sans"/>
                <a:cs typeface="Lucida Sans"/>
              </a:rPr>
              <a:t>use</a:t>
            </a:r>
            <a:r>
              <a:rPr sz="1200" spc="-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65" dirty="0">
                <a:solidFill>
                  <a:srgbClr val="FFFFFF"/>
                </a:solidFill>
                <a:latin typeface="Lucida Sans"/>
                <a:cs typeface="Lucida Sans"/>
              </a:rPr>
              <a:t>a</a:t>
            </a:r>
            <a:r>
              <a:rPr sz="1200" spc="-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5" dirty="0">
                <a:solidFill>
                  <a:srgbClr val="FFFFFF"/>
                </a:solidFill>
                <a:latin typeface="Lucida Sans"/>
                <a:cs typeface="Lucida Sans"/>
              </a:rPr>
              <a:t>computer</a:t>
            </a:r>
            <a:r>
              <a:rPr sz="1200" spc="-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5" dirty="0">
                <a:solidFill>
                  <a:srgbClr val="FFFFFF"/>
                </a:solidFill>
                <a:latin typeface="Lucida Sans"/>
                <a:cs typeface="Lucida Sans"/>
              </a:rPr>
              <a:t>to</a:t>
            </a:r>
            <a:r>
              <a:rPr sz="1200" spc="-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Lucida Sans"/>
                <a:cs typeface="Lucida Sans"/>
              </a:rPr>
              <a:t>help</a:t>
            </a:r>
            <a:r>
              <a:rPr sz="12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5" dirty="0">
                <a:solidFill>
                  <a:srgbClr val="FFFFFF"/>
                </a:solidFill>
                <a:latin typeface="Lucida Sans"/>
                <a:cs typeface="Lucida Sans"/>
              </a:rPr>
              <a:t>you</a:t>
            </a:r>
            <a:r>
              <a:rPr sz="1200" spc="-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60" dirty="0">
                <a:solidFill>
                  <a:srgbClr val="FFFFFF"/>
                </a:solidFill>
                <a:latin typeface="Lucida Sans"/>
                <a:cs typeface="Lucida Sans"/>
              </a:rPr>
              <a:t>with</a:t>
            </a:r>
            <a:r>
              <a:rPr sz="1200" spc="-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5" dirty="0">
                <a:solidFill>
                  <a:srgbClr val="FFFFFF"/>
                </a:solidFill>
                <a:latin typeface="Lucida Sans"/>
                <a:cs typeface="Lucida Sans"/>
              </a:rPr>
              <a:t>your</a:t>
            </a:r>
            <a:r>
              <a:rPr sz="1200" spc="-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Lucida Sans"/>
                <a:cs typeface="Lucida Sans"/>
              </a:rPr>
              <a:t>learning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33704" y="1629321"/>
            <a:ext cx="9603105" cy="817880"/>
          </a:xfrm>
          <a:prstGeom prst="rect">
            <a:avLst/>
          </a:prstGeom>
          <a:solidFill>
            <a:srgbClr val="00B3CA"/>
          </a:solidFill>
        </p:spPr>
        <p:txBody>
          <a:bodyPr vert="horz" wrap="square" lIns="0" tIns="158115" rIns="0" bIns="0" rtlCol="0">
            <a:spAutoFit/>
          </a:bodyPr>
          <a:lstStyle/>
          <a:p>
            <a:pPr marL="188595" marR="1204595">
              <a:lnSpc>
                <a:spcPts val="2100"/>
              </a:lnSpc>
              <a:spcBef>
                <a:spcPts val="1245"/>
              </a:spcBef>
            </a:pPr>
            <a:r>
              <a:rPr sz="2000" b="1" spc="-80" dirty="0">
                <a:solidFill>
                  <a:srgbClr val="FFFFFF"/>
                </a:solidFill>
                <a:latin typeface="Trebuchet MS"/>
                <a:cs typeface="Trebuchet MS"/>
              </a:rPr>
              <a:t>Welcome</a:t>
            </a:r>
            <a:r>
              <a:rPr sz="2000" b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45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2000" b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70" dirty="0">
                <a:solidFill>
                  <a:srgbClr val="FFFFFF"/>
                </a:solidFill>
                <a:latin typeface="Trebuchet MS"/>
                <a:cs typeface="Trebuchet MS"/>
              </a:rPr>
              <a:t>your</a:t>
            </a:r>
            <a:r>
              <a:rPr sz="2000" b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90" dirty="0">
                <a:solidFill>
                  <a:srgbClr val="FFFFFF"/>
                </a:solidFill>
                <a:latin typeface="Trebuchet MS"/>
                <a:cs typeface="Trebuchet MS"/>
              </a:rPr>
              <a:t>course</a:t>
            </a:r>
            <a:r>
              <a:rPr sz="2000" b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Trebuchet MS"/>
                <a:cs typeface="Trebuchet MS"/>
              </a:rPr>
              <a:t>with</a:t>
            </a:r>
            <a:r>
              <a:rPr sz="2000" b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100" dirty="0">
                <a:solidFill>
                  <a:srgbClr val="FFFFFF"/>
                </a:solidFill>
                <a:latin typeface="Trebuchet MS"/>
                <a:cs typeface="Trebuchet MS"/>
              </a:rPr>
              <a:t>Coventry</a:t>
            </a:r>
            <a:r>
              <a:rPr sz="2000" b="1" spc="-55" dirty="0">
                <a:solidFill>
                  <a:srgbClr val="FFFFFF"/>
                </a:solidFill>
                <a:latin typeface="Trebuchet MS"/>
                <a:cs typeface="Trebuchet MS"/>
              </a:rPr>
              <a:t> Adult </a:t>
            </a:r>
            <a:r>
              <a:rPr sz="2000" b="1" spc="-90" dirty="0">
                <a:solidFill>
                  <a:srgbClr val="FFFFFF"/>
                </a:solidFill>
                <a:latin typeface="Trebuchet MS"/>
                <a:cs typeface="Trebuchet MS"/>
              </a:rPr>
              <a:t>Education</a:t>
            </a:r>
            <a:r>
              <a:rPr sz="2000" b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85" dirty="0">
                <a:solidFill>
                  <a:srgbClr val="FFFFFF"/>
                </a:solidFill>
                <a:latin typeface="Trebuchet MS"/>
                <a:cs typeface="Trebuchet MS"/>
              </a:rPr>
              <a:t>Service</a:t>
            </a:r>
            <a:r>
              <a:rPr sz="2000" b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000" b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85" dirty="0">
                <a:solidFill>
                  <a:srgbClr val="FFFFFF"/>
                </a:solidFill>
                <a:latin typeface="Trebuchet MS"/>
                <a:cs typeface="Trebuchet MS"/>
              </a:rPr>
              <a:t>here</a:t>
            </a:r>
            <a:r>
              <a:rPr sz="2000" b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Trebuchet MS"/>
                <a:cs typeface="Trebuchet MS"/>
              </a:rPr>
              <a:t>are </a:t>
            </a:r>
            <a:r>
              <a:rPr sz="2000" b="1" dirty="0">
                <a:solidFill>
                  <a:srgbClr val="FFFFFF"/>
                </a:solidFill>
                <a:latin typeface="Trebuchet MS"/>
                <a:cs typeface="Trebuchet MS"/>
              </a:rPr>
              <a:t>some</a:t>
            </a:r>
            <a:r>
              <a:rPr sz="2000" b="1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30" dirty="0">
                <a:solidFill>
                  <a:srgbClr val="FFFFFF"/>
                </a:solidFill>
                <a:latin typeface="Trebuchet MS"/>
                <a:cs typeface="Trebuchet MS"/>
              </a:rPr>
              <a:t>tips</a:t>
            </a:r>
            <a:r>
              <a:rPr sz="20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45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20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40" dirty="0">
                <a:solidFill>
                  <a:srgbClr val="FFFFFF"/>
                </a:solidFill>
                <a:latin typeface="Trebuchet MS"/>
                <a:cs typeface="Trebuchet MS"/>
              </a:rPr>
              <a:t>help</a:t>
            </a:r>
            <a:r>
              <a:rPr sz="20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40" dirty="0">
                <a:solidFill>
                  <a:srgbClr val="FFFFFF"/>
                </a:solidFill>
                <a:latin typeface="Trebuchet MS"/>
                <a:cs typeface="Trebuchet MS"/>
              </a:rPr>
              <a:t>you</a:t>
            </a:r>
            <a:r>
              <a:rPr sz="20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Trebuchet MS"/>
                <a:cs typeface="Trebuchet MS"/>
              </a:rPr>
              <a:t>with</a:t>
            </a:r>
            <a:r>
              <a:rPr sz="20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70" dirty="0">
                <a:solidFill>
                  <a:srgbClr val="FFFFFF"/>
                </a:solidFill>
                <a:latin typeface="Trebuchet MS"/>
                <a:cs typeface="Trebuchet MS"/>
              </a:rPr>
              <a:t>your</a:t>
            </a:r>
            <a:r>
              <a:rPr sz="2000" b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rebuchet MS"/>
                <a:cs typeface="Trebuchet MS"/>
              </a:rPr>
              <a:t>learning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711" y="158699"/>
            <a:ext cx="10908030" cy="7477125"/>
          </a:xfrm>
          <a:custGeom>
            <a:avLst/>
            <a:gdLst/>
            <a:ahLst/>
            <a:cxnLst/>
            <a:rect l="l" t="t" r="r" b="b"/>
            <a:pathLst>
              <a:path w="10908030" h="7477125">
                <a:moveTo>
                  <a:pt x="0" y="7476909"/>
                </a:moveTo>
                <a:lnTo>
                  <a:pt x="10907903" y="7476909"/>
                </a:lnTo>
                <a:lnTo>
                  <a:pt x="10907903" y="0"/>
                </a:lnTo>
                <a:lnTo>
                  <a:pt x="0" y="0"/>
                </a:lnTo>
                <a:lnTo>
                  <a:pt x="0" y="7476909"/>
                </a:lnTo>
                <a:close/>
              </a:path>
            </a:pathLst>
          </a:custGeom>
          <a:solidFill>
            <a:srgbClr val="128A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8711" y="7635608"/>
            <a:ext cx="1855470" cy="191135"/>
          </a:xfrm>
          <a:custGeom>
            <a:avLst/>
            <a:gdLst/>
            <a:ahLst/>
            <a:cxnLst/>
            <a:rect l="l" t="t" r="r" b="b"/>
            <a:pathLst>
              <a:path w="1855470" h="191134">
                <a:moveTo>
                  <a:pt x="0" y="191096"/>
                </a:moveTo>
                <a:lnTo>
                  <a:pt x="1854911" y="191096"/>
                </a:lnTo>
                <a:lnTo>
                  <a:pt x="1854911" y="0"/>
                </a:lnTo>
                <a:lnTo>
                  <a:pt x="0" y="0"/>
                </a:lnTo>
                <a:lnTo>
                  <a:pt x="0" y="191096"/>
                </a:lnTo>
                <a:close/>
              </a:path>
            </a:pathLst>
          </a:custGeom>
          <a:solidFill>
            <a:srgbClr val="128AC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95324" y="1124394"/>
            <a:ext cx="1273175" cy="1273175"/>
            <a:chOff x="795324" y="1124394"/>
            <a:chExt cx="1273175" cy="12731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024" y="1137056"/>
              <a:ext cx="1247292" cy="124730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08024" y="1137094"/>
              <a:ext cx="1247775" cy="1247775"/>
            </a:xfrm>
            <a:custGeom>
              <a:avLst/>
              <a:gdLst/>
              <a:ahLst/>
              <a:cxnLst/>
              <a:rect l="l" t="t" r="r" b="b"/>
              <a:pathLst>
                <a:path w="1247775" h="1247775">
                  <a:moveTo>
                    <a:pt x="0" y="1247266"/>
                  </a:moveTo>
                  <a:lnTo>
                    <a:pt x="1247267" y="1247266"/>
                  </a:lnTo>
                  <a:lnTo>
                    <a:pt x="1247267" y="0"/>
                  </a:lnTo>
                  <a:lnTo>
                    <a:pt x="0" y="0"/>
                  </a:lnTo>
                  <a:lnTo>
                    <a:pt x="0" y="1247266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3610533" y="1124394"/>
            <a:ext cx="1273175" cy="1273175"/>
            <a:chOff x="3610533" y="1124394"/>
            <a:chExt cx="1273175" cy="127317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23246" y="1137056"/>
              <a:ext cx="1247292" cy="124730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623233" y="1137094"/>
              <a:ext cx="1247775" cy="1247775"/>
            </a:xfrm>
            <a:custGeom>
              <a:avLst/>
              <a:gdLst/>
              <a:ahLst/>
              <a:cxnLst/>
              <a:rect l="l" t="t" r="r" b="b"/>
              <a:pathLst>
                <a:path w="1247775" h="1247775">
                  <a:moveTo>
                    <a:pt x="0" y="1247266"/>
                  </a:moveTo>
                  <a:lnTo>
                    <a:pt x="1247267" y="1247266"/>
                  </a:lnTo>
                  <a:lnTo>
                    <a:pt x="1247267" y="0"/>
                  </a:lnTo>
                  <a:lnTo>
                    <a:pt x="0" y="0"/>
                  </a:lnTo>
                  <a:lnTo>
                    <a:pt x="0" y="124726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2204351" y="1124394"/>
            <a:ext cx="1273175" cy="1273175"/>
            <a:chOff x="2204351" y="1124394"/>
            <a:chExt cx="1273175" cy="127317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17051" y="1137056"/>
              <a:ext cx="1247292" cy="122929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217051" y="1137094"/>
              <a:ext cx="1247775" cy="1247775"/>
            </a:xfrm>
            <a:custGeom>
              <a:avLst/>
              <a:gdLst/>
              <a:ahLst/>
              <a:cxnLst/>
              <a:rect l="l" t="t" r="r" b="b"/>
              <a:pathLst>
                <a:path w="1247775" h="1247775">
                  <a:moveTo>
                    <a:pt x="0" y="1247266"/>
                  </a:moveTo>
                  <a:lnTo>
                    <a:pt x="1247267" y="1247266"/>
                  </a:lnTo>
                  <a:lnTo>
                    <a:pt x="1247267" y="0"/>
                  </a:lnTo>
                  <a:lnTo>
                    <a:pt x="0" y="0"/>
                  </a:lnTo>
                  <a:lnTo>
                    <a:pt x="0" y="124726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980724" y="1124394"/>
            <a:ext cx="1273175" cy="1273175"/>
            <a:chOff x="4980724" y="1124394"/>
            <a:chExt cx="1273175" cy="1273175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93424" y="1137056"/>
              <a:ext cx="1247305" cy="124729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993424" y="1137094"/>
              <a:ext cx="1247775" cy="1247775"/>
            </a:xfrm>
            <a:custGeom>
              <a:avLst/>
              <a:gdLst/>
              <a:ahLst/>
              <a:cxnLst/>
              <a:rect l="l" t="t" r="r" b="b"/>
              <a:pathLst>
                <a:path w="1247775" h="1247775">
                  <a:moveTo>
                    <a:pt x="0" y="1247266"/>
                  </a:moveTo>
                  <a:lnTo>
                    <a:pt x="1247267" y="1247266"/>
                  </a:lnTo>
                  <a:lnTo>
                    <a:pt x="1247267" y="0"/>
                  </a:lnTo>
                  <a:lnTo>
                    <a:pt x="0" y="0"/>
                  </a:lnTo>
                  <a:lnTo>
                    <a:pt x="0" y="124726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6366725" y="1124394"/>
            <a:ext cx="1273175" cy="1273175"/>
            <a:chOff x="6366725" y="1124394"/>
            <a:chExt cx="1273175" cy="1273175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79425" y="1137056"/>
              <a:ext cx="1247292" cy="124729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379425" y="1137094"/>
              <a:ext cx="1247775" cy="1247775"/>
            </a:xfrm>
            <a:custGeom>
              <a:avLst/>
              <a:gdLst/>
              <a:ahLst/>
              <a:cxnLst/>
              <a:rect l="l" t="t" r="r" b="b"/>
              <a:pathLst>
                <a:path w="1247775" h="1247775">
                  <a:moveTo>
                    <a:pt x="0" y="1247266"/>
                  </a:moveTo>
                  <a:lnTo>
                    <a:pt x="1247267" y="1247266"/>
                  </a:lnTo>
                  <a:lnTo>
                    <a:pt x="1247267" y="0"/>
                  </a:lnTo>
                  <a:lnTo>
                    <a:pt x="0" y="0"/>
                  </a:lnTo>
                  <a:lnTo>
                    <a:pt x="0" y="124726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804329" y="3094075"/>
            <a:ext cx="1273175" cy="1273175"/>
            <a:chOff x="804329" y="3094075"/>
            <a:chExt cx="1273175" cy="1273175"/>
          </a:xfrm>
        </p:grpSpPr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7029" y="3106737"/>
              <a:ext cx="1247305" cy="124729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17029" y="3106775"/>
              <a:ext cx="1247775" cy="1247775"/>
            </a:xfrm>
            <a:custGeom>
              <a:avLst/>
              <a:gdLst/>
              <a:ahLst/>
              <a:cxnLst/>
              <a:rect l="l" t="t" r="r" b="b"/>
              <a:pathLst>
                <a:path w="1247775" h="1247775">
                  <a:moveTo>
                    <a:pt x="0" y="1247266"/>
                  </a:moveTo>
                  <a:lnTo>
                    <a:pt x="1247267" y="1247266"/>
                  </a:lnTo>
                  <a:lnTo>
                    <a:pt x="1247267" y="0"/>
                  </a:lnTo>
                  <a:lnTo>
                    <a:pt x="0" y="0"/>
                  </a:lnTo>
                  <a:lnTo>
                    <a:pt x="0" y="124726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7775752" y="1124394"/>
            <a:ext cx="1273175" cy="1273175"/>
            <a:chOff x="7775752" y="1124394"/>
            <a:chExt cx="1273175" cy="1273175"/>
          </a:xfrm>
        </p:grpSpPr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88452" y="1137043"/>
              <a:ext cx="1247292" cy="124730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788452" y="1137094"/>
              <a:ext cx="1247775" cy="1247775"/>
            </a:xfrm>
            <a:custGeom>
              <a:avLst/>
              <a:gdLst/>
              <a:ahLst/>
              <a:cxnLst/>
              <a:rect l="l" t="t" r="r" b="b"/>
              <a:pathLst>
                <a:path w="1247775" h="1247775">
                  <a:moveTo>
                    <a:pt x="0" y="1247266"/>
                  </a:moveTo>
                  <a:lnTo>
                    <a:pt x="1247267" y="1247266"/>
                  </a:lnTo>
                  <a:lnTo>
                    <a:pt x="1247267" y="0"/>
                  </a:lnTo>
                  <a:lnTo>
                    <a:pt x="0" y="0"/>
                  </a:lnTo>
                  <a:lnTo>
                    <a:pt x="0" y="124726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9228797" y="1124394"/>
            <a:ext cx="1273175" cy="1273175"/>
            <a:chOff x="9228797" y="1124394"/>
            <a:chExt cx="1273175" cy="1273175"/>
          </a:xfrm>
        </p:grpSpPr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241497" y="1137056"/>
              <a:ext cx="1247292" cy="124730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9241497" y="1137094"/>
              <a:ext cx="1247775" cy="1247775"/>
            </a:xfrm>
            <a:custGeom>
              <a:avLst/>
              <a:gdLst/>
              <a:ahLst/>
              <a:cxnLst/>
              <a:rect l="l" t="t" r="r" b="b"/>
              <a:pathLst>
                <a:path w="1247775" h="1247775">
                  <a:moveTo>
                    <a:pt x="0" y="1247266"/>
                  </a:moveTo>
                  <a:lnTo>
                    <a:pt x="1247267" y="1247266"/>
                  </a:lnTo>
                  <a:lnTo>
                    <a:pt x="1247267" y="0"/>
                  </a:lnTo>
                  <a:lnTo>
                    <a:pt x="0" y="0"/>
                  </a:lnTo>
                  <a:lnTo>
                    <a:pt x="0" y="124726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2199322" y="3094075"/>
            <a:ext cx="1273175" cy="1273175"/>
            <a:chOff x="2199322" y="3094075"/>
            <a:chExt cx="1273175" cy="1273175"/>
          </a:xfrm>
        </p:grpSpPr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12022" y="3106737"/>
              <a:ext cx="1247292" cy="1238288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2212022" y="3106775"/>
              <a:ext cx="1247775" cy="1247775"/>
            </a:xfrm>
            <a:custGeom>
              <a:avLst/>
              <a:gdLst/>
              <a:ahLst/>
              <a:cxnLst/>
              <a:rect l="l" t="t" r="r" b="b"/>
              <a:pathLst>
                <a:path w="1247775" h="1247775">
                  <a:moveTo>
                    <a:pt x="0" y="1247266"/>
                  </a:moveTo>
                  <a:lnTo>
                    <a:pt x="1247267" y="1247266"/>
                  </a:lnTo>
                  <a:lnTo>
                    <a:pt x="1247267" y="0"/>
                  </a:lnTo>
                  <a:lnTo>
                    <a:pt x="0" y="0"/>
                  </a:lnTo>
                  <a:lnTo>
                    <a:pt x="0" y="124726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3573095" y="4941421"/>
            <a:ext cx="1273175" cy="1273175"/>
            <a:chOff x="3585324" y="3094075"/>
            <a:chExt cx="1273175" cy="1273175"/>
          </a:xfrm>
        </p:grpSpPr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98024" y="3106737"/>
              <a:ext cx="1247292" cy="1247292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3598024" y="3106775"/>
              <a:ext cx="1247775" cy="1247775"/>
            </a:xfrm>
            <a:custGeom>
              <a:avLst/>
              <a:gdLst/>
              <a:ahLst/>
              <a:cxnLst/>
              <a:rect l="l" t="t" r="r" b="b"/>
              <a:pathLst>
                <a:path w="1247775" h="1247775">
                  <a:moveTo>
                    <a:pt x="0" y="1247266"/>
                  </a:moveTo>
                  <a:lnTo>
                    <a:pt x="1247267" y="1247266"/>
                  </a:lnTo>
                  <a:lnTo>
                    <a:pt x="1247267" y="0"/>
                  </a:lnTo>
                  <a:lnTo>
                    <a:pt x="0" y="0"/>
                  </a:lnTo>
                  <a:lnTo>
                    <a:pt x="0" y="124726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/>
          <p:nvPr/>
        </p:nvSpPr>
        <p:spPr>
          <a:xfrm>
            <a:off x="4980051" y="3106775"/>
            <a:ext cx="1247775" cy="1247775"/>
          </a:xfrm>
          <a:custGeom>
            <a:avLst/>
            <a:gdLst/>
            <a:ahLst/>
            <a:cxnLst/>
            <a:rect l="l" t="t" r="r" b="b"/>
            <a:pathLst>
              <a:path w="1247775" h="1247775">
                <a:moveTo>
                  <a:pt x="0" y="1247266"/>
                </a:moveTo>
                <a:lnTo>
                  <a:pt x="1247267" y="1247266"/>
                </a:lnTo>
                <a:lnTo>
                  <a:pt x="1247267" y="0"/>
                </a:lnTo>
                <a:lnTo>
                  <a:pt x="0" y="0"/>
                </a:lnTo>
                <a:lnTo>
                  <a:pt x="0" y="124726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398920" y="3124771"/>
            <a:ext cx="1247775" cy="1247775"/>
          </a:xfrm>
          <a:custGeom>
            <a:avLst/>
            <a:gdLst/>
            <a:ahLst/>
            <a:cxnLst/>
            <a:rect l="l" t="t" r="r" b="b"/>
            <a:pathLst>
              <a:path w="1247775" h="1247775">
                <a:moveTo>
                  <a:pt x="0" y="1247266"/>
                </a:moveTo>
                <a:lnTo>
                  <a:pt x="1247267" y="1247266"/>
                </a:lnTo>
                <a:lnTo>
                  <a:pt x="1247267" y="0"/>
                </a:lnTo>
                <a:lnTo>
                  <a:pt x="0" y="0"/>
                </a:lnTo>
                <a:lnTo>
                  <a:pt x="0" y="124726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" name="object 40"/>
          <p:cNvGrpSpPr/>
          <p:nvPr/>
        </p:nvGrpSpPr>
        <p:grpSpPr>
          <a:xfrm>
            <a:off x="2188629" y="4940388"/>
            <a:ext cx="1273175" cy="1273175"/>
            <a:chOff x="2188629" y="4940388"/>
            <a:chExt cx="1273175" cy="1273175"/>
          </a:xfrm>
        </p:grpSpPr>
        <p:sp>
          <p:nvSpPr>
            <p:cNvPr id="41" name="object 41"/>
            <p:cNvSpPr/>
            <p:nvPr/>
          </p:nvSpPr>
          <p:spPr>
            <a:xfrm>
              <a:off x="2201329" y="4953088"/>
              <a:ext cx="1247775" cy="1247775"/>
            </a:xfrm>
            <a:custGeom>
              <a:avLst/>
              <a:gdLst/>
              <a:ahLst/>
              <a:cxnLst/>
              <a:rect l="l" t="t" r="r" b="b"/>
              <a:pathLst>
                <a:path w="1247775" h="1247775">
                  <a:moveTo>
                    <a:pt x="1247267" y="0"/>
                  </a:moveTo>
                  <a:lnTo>
                    <a:pt x="0" y="0"/>
                  </a:lnTo>
                  <a:lnTo>
                    <a:pt x="0" y="1247267"/>
                  </a:lnTo>
                  <a:lnTo>
                    <a:pt x="1247267" y="1247267"/>
                  </a:lnTo>
                  <a:lnTo>
                    <a:pt x="12472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84971" y="4953063"/>
              <a:ext cx="1079995" cy="1247305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2201329" y="4953088"/>
              <a:ext cx="1247775" cy="1247775"/>
            </a:xfrm>
            <a:custGeom>
              <a:avLst/>
              <a:gdLst/>
              <a:ahLst/>
              <a:cxnLst/>
              <a:rect l="l" t="t" r="r" b="b"/>
              <a:pathLst>
                <a:path w="1247775" h="1247775">
                  <a:moveTo>
                    <a:pt x="0" y="1247267"/>
                  </a:moveTo>
                  <a:lnTo>
                    <a:pt x="1247267" y="1247267"/>
                  </a:lnTo>
                  <a:lnTo>
                    <a:pt x="1247267" y="0"/>
                  </a:lnTo>
                  <a:lnTo>
                    <a:pt x="0" y="0"/>
                  </a:lnTo>
                  <a:lnTo>
                    <a:pt x="0" y="124726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7795247" y="3087603"/>
            <a:ext cx="1273175" cy="1273175"/>
            <a:chOff x="7795247" y="3112071"/>
            <a:chExt cx="1273175" cy="1273175"/>
          </a:xfrm>
        </p:grpSpPr>
        <p:pic>
          <p:nvPicPr>
            <p:cNvPr id="45" name="object 4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807947" y="3134258"/>
              <a:ext cx="1247292" cy="1237780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7807947" y="3124771"/>
              <a:ext cx="1247775" cy="1247775"/>
            </a:xfrm>
            <a:custGeom>
              <a:avLst/>
              <a:gdLst/>
              <a:ahLst/>
              <a:cxnLst/>
              <a:rect l="l" t="t" r="r" b="b"/>
              <a:pathLst>
                <a:path w="1247775" h="1247775">
                  <a:moveTo>
                    <a:pt x="0" y="1247266"/>
                  </a:moveTo>
                  <a:lnTo>
                    <a:pt x="1247267" y="1247266"/>
                  </a:lnTo>
                  <a:lnTo>
                    <a:pt x="1247267" y="0"/>
                  </a:lnTo>
                  <a:lnTo>
                    <a:pt x="0" y="0"/>
                  </a:lnTo>
                  <a:lnTo>
                    <a:pt x="0" y="124726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9309661" y="3063135"/>
            <a:ext cx="1273175" cy="1273175"/>
            <a:chOff x="9224061" y="3112071"/>
            <a:chExt cx="1273175" cy="1273175"/>
          </a:xfrm>
        </p:grpSpPr>
        <p:pic>
          <p:nvPicPr>
            <p:cNvPr id="48" name="object 4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236761" y="3124733"/>
              <a:ext cx="1247305" cy="1247305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9236761" y="3124771"/>
              <a:ext cx="1247775" cy="1247775"/>
            </a:xfrm>
            <a:custGeom>
              <a:avLst/>
              <a:gdLst/>
              <a:ahLst/>
              <a:cxnLst/>
              <a:rect l="l" t="t" r="r" b="b"/>
              <a:pathLst>
                <a:path w="1247775" h="1247775">
                  <a:moveTo>
                    <a:pt x="0" y="1247266"/>
                  </a:moveTo>
                  <a:lnTo>
                    <a:pt x="1247267" y="1247266"/>
                  </a:lnTo>
                  <a:lnTo>
                    <a:pt x="1247267" y="0"/>
                  </a:lnTo>
                  <a:lnTo>
                    <a:pt x="0" y="0"/>
                  </a:lnTo>
                  <a:lnTo>
                    <a:pt x="0" y="124726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4977678" y="3105276"/>
            <a:ext cx="1273175" cy="1273175"/>
            <a:chOff x="3583622" y="4940388"/>
            <a:chExt cx="1273175" cy="1273175"/>
          </a:xfrm>
        </p:grpSpPr>
        <p:pic>
          <p:nvPicPr>
            <p:cNvPr id="51" name="object 5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596322" y="4953063"/>
              <a:ext cx="1247305" cy="1247292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3596322" y="4953088"/>
              <a:ext cx="1247775" cy="1247775"/>
            </a:xfrm>
            <a:custGeom>
              <a:avLst/>
              <a:gdLst/>
              <a:ahLst/>
              <a:cxnLst/>
              <a:rect l="l" t="t" r="r" b="b"/>
              <a:pathLst>
                <a:path w="1247775" h="1247775">
                  <a:moveTo>
                    <a:pt x="0" y="1247267"/>
                  </a:moveTo>
                  <a:lnTo>
                    <a:pt x="1247267" y="1247267"/>
                  </a:lnTo>
                  <a:lnTo>
                    <a:pt x="1247267" y="0"/>
                  </a:lnTo>
                  <a:lnTo>
                    <a:pt x="0" y="0"/>
                  </a:lnTo>
                  <a:lnTo>
                    <a:pt x="0" y="124726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object 53"/>
          <p:cNvGrpSpPr/>
          <p:nvPr/>
        </p:nvGrpSpPr>
        <p:grpSpPr>
          <a:xfrm>
            <a:off x="6375909" y="3080808"/>
            <a:ext cx="1273175" cy="1273175"/>
            <a:chOff x="4969624" y="4940388"/>
            <a:chExt cx="1273175" cy="1273175"/>
          </a:xfrm>
        </p:grpSpPr>
        <p:pic>
          <p:nvPicPr>
            <p:cNvPr id="54" name="object 5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982324" y="4953063"/>
              <a:ext cx="1247305" cy="1247292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4982324" y="4953088"/>
              <a:ext cx="1247775" cy="1247775"/>
            </a:xfrm>
            <a:custGeom>
              <a:avLst/>
              <a:gdLst/>
              <a:ahLst/>
              <a:cxnLst/>
              <a:rect l="l" t="t" r="r" b="b"/>
              <a:pathLst>
                <a:path w="1247775" h="1247775">
                  <a:moveTo>
                    <a:pt x="0" y="1247267"/>
                  </a:moveTo>
                  <a:lnTo>
                    <a:pt x="1247267" y="1247267"/>
                  </a:lnTo>
                  <a:lnTo>
                    <a:pt x="1247267" y="0"/>
                  </a:lnTo>
                  <a:lnTo>
                    <a:pt x="0" y="0"/>
                  </a:lnTo>
                  <a:lnTo>
                    <a:pt x="0" y="124726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6650499" y="4940388"/>
            <a:ext cx="1273175" cy="1273175"/>
            <a:chOff x="7799984" y="4940388"/>
            <a:chExt cx="1273175" cy="1273175"/>
          </a:xfrm>
        </p:grpSpPr>
        <p:pic>
          <p:nvPicPr>
            <p:cNvPr id="57" name="object 5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812684" y="4958359"/>
              <a:ext cx="1247305" cy="1241996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7812684" y="4953088"/>
              <a:ext cx="1247775" cy="1247775"/>
            </a:xfrm>
            <a:custGeom>
              <a:avLst/>
              <a:gdLst/>
              <a:ahLst/>
              <a:cxnLst/>
              <a:rect l="l" t="t" r="r" b="b"/>
              <a:pathLst>
                <a:path w="1247775" h="1247775">
                  <a:moveTo>
                    <a:pt x="0" y="1247267"/>
                  </a:moveTo>
                  <a:lnTo>
                    <a:pt x="1247267" y="1247267"/>
                  </a:lnTo>
                  <a:lnTo>
                    <a:pt x="1247267" y="0"/>
                  </a:lnTo>
                  <a:lnTo>
                    <a:pt x="0" y="0"/>
                  </a:lnTo>
                  <a:lnTo>
                    <a:pt x="0" y="124726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" name="object 59"/>
          <p:cNvGrpSpPr/>
          <p:nvPr/>
        </p:nvGrpSpPr>
        <p:grpSpPr>
          <a:xfrm>
            <a:off x="4958045" y="4940388"/>
            <a:ext cx="1273175" cy="1273175"/>
            <a:chOff x="6401015" y="4940388"/>
            <a:chExt cx="1273175" cy="1273175"/>
          </a:xfrm>
        </p:grpSpPr>
        <p:pic>
          <p:nvPicPr>
            <p:cNvPr id="60" name="object 6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413715" y="4953063"/>
              <a:ext cx="1247292" cy="1247292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6413715" y="4953088"/>
              <a:ext cx="1247775" cy="1247775"/>
            </a:xfrm>
            <a:custGeom>
              <a:avLst/>
              <a:gdLst/>
              <a:ahLst/>
              <a:cxnLst/>
              <a:rect l="l" t="t" r="r" b="b"/>
              <a:pathLst>
                <a:path w="1247775" h="1247775">
                  <a:moveTo>
                    <a:pt x="0" y="1247267"/>
                  </a:moveTo>
                  <a:lnTo>
                    <a:pt x="1247267" y="1247267"/>
                  </a:lnTo>
                  <a:lnTo>
                    <a:pt x="1247267" y="0"/>
                  </a:lnTo>
                  <a:lnTo>
                    <a:pt x="0" y="0"/>
                  </a:lnTo>
                  <a:lnTo>
                    <a:pt x="0" y="124726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5112752" y="6209166"/>
            <a:ext cx="1252121" cy="366766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indent="159385">
              <a:lnSpc>
                <a:spcPts val="1300"/>
              </a:lnSpc>
              <a:spcBef>
                <a:spcPts val="259"/>
              </a:spcBef>
            </a:pPr>
            <a:r>
              <a:rPr sz="1200" spc="-10" dirty="0">
                <a:solidFill>
                  <a:srgbClr val="FFFFFF"/>
                </a:solidFill>
                <a:latin typeface="Lucida Sans"/>
                <a:cs typeface="Lucida Sans"/>
              </a:rPr>
              <a:t>Personal </a:t>
            </a:r>
            <a:r>
              <a:rPr sz="1200" spc="-75" dirty="0">
                <a:solidFill>
                  <a:srgbClr val="FFFFFF"/>
                </a:solidFill>
                <a:latin typeface="Lucida Sans"/>
                <a:cs typeface="Lucida Sans"/>
              </a:rPr>
              <a:t>Development</a:t>
            </a:r>
            <a:endParaRPr sz="1200">
              <a:latin typeface="Lucida Sans"/>
              <a:cs typeface="Lucida Sans"/>
            </a:endParaRPr>
          </a:p>
        </p:txBody>
      </p:sp>
      <p:graphicFrame>
        <p:nvGraphicFramePr>
          <p:cNvPr id="63" name="object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125180"/>
              </p:ext>
            </p:extLst>
          </p:nvPr>
        </p:nvGraphicFramePr>
        <p:xfrm>
          <a:off x="893736" y="2474194"/>
          <a:ext cx="9152888" cy="4737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5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2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41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79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60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20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89040">
                <a:tc>
                  <a:txBody>
                    <a:bodyPr/>
                    <a:lstStyle/>
                    <a:p>
                      <a:pPr marR="204470" algn="ctr">
                        <a:lnSpc>
                          <a:spcPts val="1230"/>
                        </a:lnSpc>
                      </a:pPr>
                      <a:r>
                        <a:rPr lang="en-US" sz="1200" spc="-2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Customer Service</a:t>
                      </a:r>
                      <a:endParaRPr sz="1200" spc="-25" dirty="0">
                        <a:solidFill>
                          <a:srgbClr val="FFFFFF"/>
                        </a:solidFill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solidFill>
                      <a:srgbClr val="128ACB"/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ts val="1230"/>
                        </a:lnSpc>
                      </a:pPr>
                      <a:r>
                        <a:rPr sz="1200" spc="-8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Art</a:t>
                      </a:r>
                      <a:endParaRPr sz="1200" spc="-30" dirty="0">
                        <a:solidFill>
                          <a:srgbClr val="FFFFFF"/>
                        </a:solidFill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solidFill>
                      <a:srgbClr val="128ACB"/>
                    </a:solidFill>
                  </a:tcPr>
                </a:tc>
                <a:tc>
                  <a:txBody>
                    <a:bodyPr/>
                    <a:lstStyle/>
                    <a:p>
                      <a:pPr marL="342265">
                        <a:lnSpc>
                          <a:spcPts val="1230"/>
                        </a:lnSpc>
                      </a:pPr>
                      <a:r>
                        <a:rPr sz="900" spc="-10" dirty="0">
                          <a:solidFill>
                            <a:schemeClr val="bg1"/>
                          </a:solidFill>
                          <a:latin typeface="Lucida Sans"/>
                          <a:cs typeface="Lucida Sans"/>
                        </a:rPr>
                        <a:t>Childcare</a:t>
                      </a:r>
                      <a:endParaRPr sz="900">
                        <a:solidFill>
                          <a:schemeClr val="bg1"/>
                        </a:solidFill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solidFill>
                      <a:srgbClr val="128ACB"/>
                    </a:solidFill>
                  </a:tcPr>
                </a:tc>
                <a:tc>
                  <a:txBody>
                    <a:bodyPr/>
                    <a:lstStyle/>
                    <a:p>
                      <a:pPr marL="109855" algn="ctr">
                        <a:lnSpc>
                          <a:spcPts val="1230"/>
                        </a:lnSpc>
                      </a:pPr>
                      <a:r>
                        <a:rPr sz="1200" spc="-114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Crafts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&amp; Textiles</a:t>
                      </a:r>
                      <a:endParaRPr sz="1200" spc="-25" dirty="0">
                        <a:solidFill>
                          <a:srgbClr val="FFFFFF"/>
                        </a:solidFill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solidFill>
                      <a:srgbClr val="128ACB"/>
                    </a:solidFill>
                  </a:tcPr>
                </a:tc>
                <a:tc>
                  <a:txBody>
                    <a:bodyPr/>
                    <a:lstStyle/>
                    <a:p>
                      <a:pPr marL="264160">
                        <a:lnSpc>
                          <a:spcPts val="1230"/>
                        </a:lnSpc>
                      </a:pPr>
                      <a:r>
                        <a:rPr lang="en-US" sz="1200" spc="-8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Business Administration</a:t>
                      </a:r>
                      <a:endParaRPr sz="1200" spc="-80" dirty="0">
                        <a:solidFill>
                          <a:srgbClr val="FFFFFF"/>
                        </a:solidFill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solidFill>
                      <a:srgbClr val="128ACB"/>
                    </a:solidFill>
                  </a:tcPr>
                </a:tc>
                <a:tc>
                  <a:txBody>
                    <a:bodyPr/>
                    <a:lstStyle/>
                    <a:p>
                      <a:pPr marL="346075">
                        <a:lnSpc>
                          <a:spcPts val="1230"/>
                        </a:lnSpc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Dance</a:t>
                      </a:r>
                      <a:endParaRPr sz="12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solidFill>
                      <a:srgbClr val="128ACB"/>
                    </a:solidFill>
                  </a:tcPr>
                </a:tc>
                <a:tc>
                  <a:txBody>
                    <a:bodyPr/>
                    <a:lstStyle/>
                    <a:p>
                      <a:pPr marL="551180">
                        <a:lnSpc>
                          <a:spcPts val="1230"/>
                        </a:lnSpc>
                      </a:pPr>
                      <a:r>
                        <a:rPr sz="1200" spc="-8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ESOL</a:t>
                      </a:r>
                      <a:endParaRPr sz="12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solidFill>
                      <a:srgbClr val="128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909">
                <a:tc>
                  <a:txBody>
                    <a:bodyPr/>
                    <a:lstStyle/>
                    <a:p>
                      <a:pPr marR="204470" algn="ctr">
                        <a:lnSpc>
                          <a:spcPts val="1230"/>
                        </a:lnSpc>
                      </a:pPr>
                      <a:endParaRPr sz="1200" spc="-10" dirty="0">
                        <a:solidFill>
                          <a:srgbClr val="FFFFFF"/>
                        </a:solidFill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solidFill>
                      <a:srgbClr val="128ACB"/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ts val="1230"/>
                        </a:lnSpc>
                      </a:pPr>
                      <a:endParaRPr sz="1200" spc="-10" dirty="0">
                        <a:solidFill>
                          <a:srgbClr val="FFFFFF"/>
                        </a:solidFill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solidFill>
                      <a:srgbClr val="128A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latin typeface="Lucida Sans"/>
                          <a:cs typeface="Times New Roman"/>
                        </a:rPr>
                        <a:t>       </a:t>
                      </a:r>
                      <a:endParaRPr sz="900" dirty="0">
                        <a:solidFill>
                          <a:schemeClr val="bg1"/>
                        </a:solidFill>
                        <a:latin typeface="Lucida Sans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128ACB"/>
                    </a:solidFill>
                  </a:tcPr>
                </a:tc>
                <a:tc>
                  <a:txBody>
                    <a:bodyPr/>
                    <a:lstStyle/>
                    <a:p>
                      <a:pPr marL="109855" algn="ctr">
                        <a:lnSpc>
                          <a:spcPts val="1230"/>
                        </a:lnSpc>
                      </a:pPr>
                      <a:endParaRPr sz="1200" spc="-10" dirty="0">
                        <a:solidFill>
                          <a:srgbClr val="FFFFFF"/>
                        </a:solidFill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solidFill>
                      <a:srgbClr val="128A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128A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128A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128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4" name="object 64"/>
          <p:cNvSpPr txBox="1"/>
          <p:nvPr/>
        </p:nvSpPr>
        <p:spPr>
          <a:xfrm>
            <a:off x="9383594" y="4380614"/>
            <a:ext cx="1102650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1200" spc="-155" dirty="0">
                <a:solidFill>
                  <a:srgbClr val="FFFFFF"/>
                </a:solidFill>
                <a:latin typeface="Lucida Sans"/>
                <a:cs typeface="Lucida Sans"/>
              </a:rPr>
              <a:t>Digital Skills </a:t>
            </a:r>
            <a:endParaRPr sz="1200" spc="-155" dirty="0">
              <a:solidFill>
                <a:srgbClr val="FFFFFF"/>
              </a:solidFill>
              <a:latin typeface="Lucida Sans"/>
              <a:cs typeface="Lucida Sans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186952" y="4466352"/>
            <a:ext cx="61727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0" dirty="0">
                <a:solidFill>
                  <a:srgbClr val="FFFFFF"/>
                </a:solidFill>
                <a:latin typeface="Lucida Sans"/>
                <a:cs typeface="Lucida Sans"/>
              </a:rPr>
              <a:t>History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855829" y="6215754"/>
            <a:ext cx="69029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90" dirty="0">
                <a:solidFill>
                  <a:srgbClr val="FFFFFF"/>
                </a:solidFill>
                <a:latin typeface="Lucida Sans"/>
                <a:cs typeface="Lucida Sans"/>
              </a:rPr>
              <a:t>First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65" dirty="0">
                <a:solidFill>
                  <a:srgbClr val="FFFFFF"/>
                </a:solidFill>
                <a:latin typeface="Lucida Sans"/>
                <a:cs typeface="Lucida Sans"/>
              </a:rPr>
              <a:t>Aid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293796" y="4429607"/>
            <a:ext cx="10617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0" dirty="0">
                <a:solidFill>
                  <a:srgbClr val="FFFFFF"/>
                </a:solidFill>
                <a:latin typeface="Lucida Sans"/>
                <a:cs typeface="Lucida Sans"/>
              </a:rPr>
              <a:t>Family</a:t>
            </a:r>
            <a:r>
              <a:rPr sz="1200" spc="-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70" dirty="0">
                <a:solidFill>
                  <a:srgbClr val="FFFFFF"/>
                </a:solidFill>
                <a:latin typeface="Lucida Sans"/>
                <a:cs typeface="Lucida Sans"/>
              </a:rPr>
              <a:t>Learning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89832" y="4454103"/>
            <a:ext cx="79565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5" dirty="0">
                <a:solidFill>
                  <a:srgbClr val="FFFFFF"/>
                </a:solidFill>
                <a:latin typeface="Lucida Sans"/>
                <a:cs typeface="Lucida Sans"/>
              </a:rPr>
              <a:t>English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286682" y="6343689"/>
            <a:ext cx="2685965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  <a:tabLst>
                <a:tab pos="1556385" algn="l"/>
                <a:tab pos="2964180" algn="l"/>
              </a:tabLst>
            </a:pPr>
            <a:r>
              <a:rPr lang="en-US" sz="1200" spc="-10" dirty="0">
                <a:solidFill>
                  <a:srgbClr val="FFFFFF"/>
                </a:solidFill>
                <a:latin typeface="Lucida Sans"/>
                <a:cs typeface="Lucida Sans"/>
              </a:rPr>
              <a:t>Langua</a:t>
            </a:r>
            <a:r>
              <a:rPr lang="en-US" sz="1200" dirty="0">
                <a:solidFill>
                  <a:srgbClr val="FFFFFF"/>
                </a:solidFill>
                <a:latin typeface="Lucida Sans"/>
                <a:cs typeface="Lucida Sans"/>
              </a:rPr>
              <a:t>ges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6892918" y="6196709"/>
            <a:ext cx="1023268" cy="366766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83185" marR="5080" indent="-71120">
              <a:lnSpc>
                <a:spcPts val="1300"/>
              </a:lnSpc>
              <a:spcBef>
                <a:spcPts val="259"/>
              </a:spcBef>
            </a:pPr>
            <a:r>
              <a:rPr sz="1200" spc="-90" dirty="0">
                <a:solidFill>
                  <a:srgbClr val="FFFFFF"/>
                </a:solidFill>
                <a:latin typeface="Lucida Sans"/>
                <a:cs typeface="Lucida Sans"/>
              </a:rPr>
              <a:t>Supporting </a:t>
            </a:r>
            <a:r>
              <a:rPr sz="1200" spc="-40" dirty="0">
                <a:solidFill>
                  <a:srgbClr val="FFFFFF"/>
                </a:solidFill>
                <a:latin typeface="Lucida Sans"/>
                <a:cs typeface="Lucida Sans"/>
              </a:rPr>
              <a:t>Teaching</a:t>
            </a:r>
            <a:endParaRPr sz="1200">
              <a:latin typeface="Lucida Sans"/>
              <a:cs typeface="Lucida Sans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0" y="258762"/>
            <a:ext cx="190500" cy="15875"/>
            <a:chOff x="0" y="258762"/>
            <a:chExt cx="190500" cy="15875"/>
          </a:xfrm>
        </p:grpSpPr>
        <p:sp>
          <p:nvSpPr>
            <p:cNvPr id="74" name="object 74"/>
            <p:cNvSpPr/>
            <p:nvPr/>
          </p:nvSpPr>
          <p:spPr>
            <a:xfrm>
              <a:off x="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6" name="object 76"/>
          <p:cNvGrpSpPr/>
          <p:nvPr/>
        </p:nvGrpSpPr>
        <p:grpSpPr>
          <a:xfrm>
            <a:off x="11034903" y="258762"/>
            <a:ext cx="190500" cy="15875"/>
            <a:chOff x="11034903" y="258762"/>
            <a:chExt cx="190500" cy="15875"/>
          </a:xfrm>
        </p:grpSpPr>
        <p:sp>
          <p:nvSpPr>
            <p:cNvPr id="77" name="object 77"/>
            <p:cNvSpPr/>
            <p:nvPr/>
          </p:nvSpPr>
          <p:spPr>
            <a:xfrm>
              <a:off x="11034903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1034903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" name="object 79"/>
          <p:cNvGrpSpPr/>
          <p:nvPr/>
        </p:nvGrpSpPr>
        <p:grpSpPr>
          <a:xfrm>
            <a:off x="258762" y="0"/>
            <a:ext cx="15875" cy="190500"/>
            <a:chOff x="258762" y="0"/>
            <a:chExt cx="15875" cy="190500"/>
          </a:xfrm>
        </p:grpSpPr>
        <p:sp>
          <p:nvSpPr>
            <p:cNvPr id="80" name="object 80"/>
            <p:cNvSpPr/>
            <p:nvPr/>
          </p:nvSpPr>
          <p:spPr>
            <a:xfrm>
              <a:off x="2667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667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2" name="object 82"/>
          <p:cNvGrpSpPr/>
          <p:nvPr/>
        </p:nvGrpSpPr>
        <p:grpSpPr>
          <a:xfrm>
            <a:off x="10950765" y="0"/>
            <a:ext cx="15875" cy="190500"/>
            <a:chOff x="10950765" y="0"/>
            <a:chExt cx="15875" cy="190500"/>
          </a:xfrm>
        </p:grpSpPr>
        <p:sp>
          <p:nvSpPr>
            <p:cNvPr id="83" name="object 83"/>
            <p:cNvSpPr/>
            <p:nvPr/>
          </p:nvSpPr>
          <p:spPr>
            <a:xfrm>
              <a:off x="10958703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0958703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5" name="object 85"/>
          <p:cNvGrpSpPr/>
          <p:nvPr/>
        </p:nvGrpSpPr>
        <p:grpSpPr>
          <a:xfrm>
            <a:off x="0" y="7635608"/>
            <a:ext cx="11225530" cy="458470"/>
            <a:chOff x="0" y="7635608"/>
            <a:chExt cx="11225530" cy="458470"/>
          </a:xfrm>
        </p:grpSpPr>
        <p:sp>
          <p:nvSpPr>
            <p:cNvPr id="86" name="object 86"/>
            <p:cNvSpPr/>
            <p:nvPr/>
          </p:nvSpPr>
          <p:spPr>
            <a:xfrm>
              <a:off x="158711" y="7635608"/>
              <a:ext cx="1855470" cy="299085"/>
            </a:xfrm>
            <a:custGeom>
              <a:avLst/>
              <a:gdLst/>
              <a:ahLst/>
              <a:cxnLst/>
              <a:rect l="l" t="t" r="r" b="b"/>
              <a:pathLst>
                <a:path w="1855470" h="299084">
                  <a:moveTo>
                    <a:pt x="1854962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854962" y="299085"/>
                  </a:lnTo>
                  <a:lnTo>
                    <a:pt x="1854962" y="0"/>
                  </a:lnTo>
                  <a:close/>
                </a:path>
              </a:pathLst>
            </a:custGeom>
            <a:solidFill>
              <a:srgbClr val="00B3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013623" y="7635608"/>
              <a:ext cx="1789430" cy="299085"/>
            </a:xfrm>
            <a:custGeom>
              <a:avLst/>
              <a:gdLst/>
              <a:ahLst/>
              <a:cxnLst/>
              <a:rect l="l" t="t" r="r" b="b"/>
              <a:pathLst>
                <a:path w="1789429" h="299084">
                  <a:moveTo>
                    <a:pt x="1789049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789049" y="299085"/>
                  </a:lnTo>
                  <a:lnTo>
                    <a:pt x="1789049" y="0"/>
                  </a:lnTo>
                  <a:close/>
                </a:path>
              </a:pathLst>
            </a:custGeom>
            <a:solidFill>
              <a:srgbClr val="E72E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802646" y="7635608"/>
              <a:ext cx="1789430" cy="299085"/>
            </a:xfrm>
            <a:custGeom>
              <a:avLst/>
              <a:gdLst/>
              <a:ahLst/>
              <a:cxnLst/>
              <a:rect l="l" t="t" r="r" b="b"/>
              <a:pathLst>
                <a:path w="1789429" h="299084">
                  <a:moveTo>
                    <a:pt x="1789049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789049" y="299085"/>
                  </a:lnTo>
                  <a:lnTo>
                    <a:pt x="1789049" y="0"/>
                  </a:lnTo>
                  <a:close/>
                </a:path>
              </a:pathLst>
            </a:custGeom>
            <a:solidFill>
              <a:srgbClr val="FCE8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591657" y="7635608"/>
              <a:ext cx="1789430" cy="299085"/>
            </a:xfrm>
            <a:custGeom>
              <a:avLst/>
              <a:gdLst/>
              <a:ahLst/>
              <a:cxnLst/>
              <a:rect l="l" t="t" r="r" b="b"/>
              <a:pathLst>
                <a:path w="1789429" h="299084">
                  <a:moveTo>
                    <a:pt x="1789049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789049" y="299085"/>
                  </a:lnTo>
                  <a:lnTo>
                    <a:pt x="1789049" y="0"/>
                  </a:lnTo>
                  <a:close/>
                </a:path>
              </a:pathLst>
            </a:custGeom>
            <a:solidFill>
              <a:srgbClr val="682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7380668" y="7635608"/>
              <a:ext cx="1789430" cy="299085"/>
            </a:xfrm>
            <a:custGeom>
              <a:avLst/>
              <a:gdLst/>
              <a:ahLst/>
              <a:cxnLst/>
              <a:rect l="l" t="t" r="r" b="b"/>
              <a:pathLst>
                <a:path w="1789429" h="299084">
                  <a:moveTo>
                    <a:pt x="1789049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789049" y="299085"/>
                  </a:lnTo>
                  <a:lnTo>
                    <a:pt x="1789049" y="0"/>
                  </a:lnTo>
                  <a:close/>
                </a:path>
              </a:pathLst>
            </a:custGeom>
            <a:solidFill>
              <a:srgbClr val="F7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9169679" y="7635608"/>
              <a:ext cx="1897380" cy="299085"/>
            </a:xfrm>
            <a:custGeom>
              <a:avLst/>
              <a:gdLst/>
              <a:ahLst/>
              <a:cxnLst/>
              <a:rect l="l" t="t" r="r" b="b"/>
              <a:pathLst>
                <a:path w="1897379" h="299084">
                  <a:moveTo>
                    <a:pt x="1896999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896999" y="299085"/>
                  </a:lnTo>
                  <a:lnTo>
                    <a:pt x="1896999" y="0"/>
                  </a:lnTo>
                  <a:close/>
                </a:path>
              </a:pathLst>
            </a:custGeom>
            <a:solidFill>
              <a:srgbClr val="D31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0" y="7826756"/>
              <a:ext cx="11225530" cy="266700"/>
            </a:xfrm>
            <a:custGeom>
              <a:avLst/>
              <a:gdLst/>
              <a:ahLst/>
              <a:cxnLst/>
              <a:rect l="l" t="t" r="r" b="b"/>
              <a:pathLst>
                <a:path w="11225530" h="266700">
                  <a:moveTo>
                    <a:pt x="190500" y="0"/>
                  </a:moveTo>
                  <a:lnTo>
                    <a:pt x="0" y="0"/>
                  </a:lnTo>
                </a:path>
                <a:path w="11225530" h="266700">
                  <a:moveTo>
                    <a:pt x="11034903" y="0"/>
                  </a:moveTo>
                  <a:lnTo>
                    <a:pt x="11225403" y="0"/>
                  </a:lnTo>
                </a:path>
                <a:path w="11225530" h="266700">
                  <a:moveTo>
                    <a:pt x="266700" y="76200"/>
                  </a:moveTo>
                  <a:lnTo>
                    <a:pt x="266700" y="266700"/>
                  </a:lnTo>
                </a:path>
                <a:path w="11225530" h="266700">
                  <a:moveTo>
                    <a:pt x="10958703" y="76200"/>
                  </a:moveTo>
                  <a:lnTo>
                    <a:pt x="10958703" y="2667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0" y="7826756"/>
              <a:ext cx="11225530" cy="266700"/>
            </a:xfrm>
            <a:custGeom>
              <a:avLst/>
              <a:gdLst/>
              <a:ahLst/>
              <a:cxnLst/>
              <a:rect l="l" t="t" r="r" b="b"/>
              <a:pathLst>
                <a:path w="11225530" h="266700">
                  <a:moveTo>
                    <a:pt x="190500" y="0"/>
                  </a:moveTo>
                  <a:lnTo>
                    <a:pt x="0" y="0"/>
                  </a:lnTo>
                </a:path>
                <a:path w="11225530" h="266700">
                  <a:moveTo>
                    <a:pt x="11034903" y="0"/>
                  </a:moveTo>
                  <a:lnTo>
                    <a:pt x="11225403" y="0"/>
                  </a:lnTo>
                </a:path>
                <a:path w="11225530" h="266700">
                  <a:moveTo>
                    <a:pt x="266700" y="76200"/>
                  </a:moveTo>
                  <a:lnTo>
                    <a:pt x="266700" y="266700"/>
                  </a:lnTo>
                </a:path>
                <a:path w="11225530" h="266700">
                  <a:moveTo>
                    <a:pt x="10958703" y="76200"/>
                  </a:moveTo>
                  <a:lnTo>
                    <a:pt x="10958703" y="2667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" name="object 94"/>
          <p:cNvSpPr txBox="1"/>
          <p:nvPr/>
        </p:nvSpPr>
        <p:spPr>
          <a:xfrm>
            <a:off x="811199" y="6759362"/>
            <a:ext cx="9669300" cy="858568"/>
          </a:xfrm>
          <a:prstGeom prst="rect">
            <a:avLst/>
          </a:prstGeom>
          <a:solidFill>
            <a:srgbClr val="00B3CA"/>
          </a:solidFill>
          <a:ln w="19050">
            <a:solidFill>
              <a:srgbClr val="FFFFFF"/>
            </a:solidFill>
          </a:ln>
        </p:spPr>
        <p:txBody>
          <a:bodyPr vert="horz" wrap="square" lIns="0" tIns="118745" rIns="0" bIns="0" rtlCol="0" anchor="t">
            <a:spAutoFit/>
          </a:bodyPr>
          <a:lstStyle/>
          <a:p>
            <a:pPr marL="383540" marR="695325">
              <a:spcBef>
                <a:spcPts val="935"/>
              </a:spcBef>
            </a:pPr>
            <a:r>
              <a:rPr sz="1600" spc="-110" dirty="0">
                <a:solidFill>
                  <a:srgbClr val="FFFFFF"/>
                </a:solidFill>
                <a:latin typeface="Trebuchet MS"/>
                <a:cs typeface="Lucida Sans"/>
              </a:rPr>
              <a:t>Coventry</a:t>
            </a:r>
            <a:r>
              <a:rPr sz="1600" spc="-45" dirty="0">
                <a:solidFill>
                  <a:srgbClr val="FFFFFF"/>
                </a:solidFill>
                <a:latin typeface="Trebuchet MS"/>
                <a:cs typeface="Lucida Sans"/>
              </a:rPr>
              <a:t> </a:t>
            </a:r>
            <a:r>
              <a:rPr sz="1600" spc="-110" dirty="0">
                <a:solidFill>
                  <a:srgbClr val="FFFFFF"/>
                </a:solidFill>
                <a:latin typeface="Trebuchet MS"/>
                <a:cs typeface="Lucida Sans"/>
              </a:rPr>
              <a:t>City</a:t>
            </a:r>
            <a:r>
              <a:rPr sz="1600" spc="-45" dirty="0">
                <a:solidFill>
                  <a:srgbClr val="FFFFFF"/>
                </a:solidFill>
                <a:latin typeface="Trebuchet MS"/>
                <a:cs typeface="Lucida Sans"/>
              </a:rPr>
              <a:t> </a:t>
            </a:r>
            <a:r>
              <a:rPr sz="1600" spc="-135" dirty="0">
                <a:solidFill>
                  <a:srgbClr val="FFFFFF"/>
                </a:solidFill>
                <a:latin typeface="Trebuchet MS"/>
                <a:cs typeface="Lucida Sans"/>
              </a:rPr>
              <a:t>Council’s</a:t>
            </a:r>
            <a:r>
              <a:rPr sz="1600" spc="-45" dirty="0">
                <a:solidFill>
                  <a:srgbClr val="FFFFFF"/>
                </a:solidFill>
                <a:latin typeface="Trebuchet MS"/>
                <a:cs typeface="Lucida Sans"/>
              </a:rPr>
              <a:t> 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Lucida Sans"/>
              </a:rPr>
              <a:t>Adult</a:t>
            </a:r>
            <a:r>
              <a:rPr sz="1600" spc="-45" dirty="0">
                <a:solidFill>
                  <a:srgbClr val="FFFFFF"/>
                </a:solidFill>
                <a:latin typeface="Trebuchet MS"/>
                <a:cs typeface="Lucida Sans"/>
              </a:rPr>
              <a:t> </a:t>
            </a:r>
            <a:r>
              <a:rPr sz="1600" spc="-100" dirty="0">
                <a:solidFill>
                  <a:srgbClr val="FFFFFF"/>
                </a:solidFill>
                <a:latin typeface="Trebuchet MS"/>
                <a:cs typeface="Lucida Sans"/>
              </a:rPr>
              <a:t>Education</a:t>
            </a:r>
            <a:r>
              <a:rPr sz="1600" spc="-45" dirty="0">
                <a:solidFill>
                  <a:srgbClr val="FFFFFF"/>
                </a:solidFill>
                <a:latin typeface="Trebuchet MS"/>
                <a:cs typeface="Lucida Sans"/>
              </a:rPr>
              <a:t> </a:t>
            </a:r>
            <a:r>
              <a:rPr sz="1600" spc="-70" dirty="0">
                <a:solidFill>
                  <a:srgbClr val="FFFFFF"/>
                </a:solidFill>
                <a:latin typeface="Trebuchet MS"/>
                <a:cs typeface="Lucida Sans"/>
              </a:rPr>
              <a:t>Service</a:t>
            </a:r>
            <a:r>
              <a:rPr sz="1600" spc="-45" dirty="0">
                <a:solidFill>
                  <a:srgbClr val="FFFFFF"/>
                </a:solidFill>
                <a:latin typeface="Trebuchet MS"/>
                <a:cs typeface="Lucida Sans"/>
              </a:rPr>
              <a:t> </a:t>
            </a:r>
            <a:r>
              <a:rPr sz="1600" spc="-95" dirty="0">
                <a:solidFill>
                  <a:srgbClr val="FFFFFF"/>
                </a:solidFill>
                <a:latin typeface="Trebuchet MS"/>
                <a:cs typeface="Lucida Sans"/>
              </a:rPr>
              <a:t>offers</a:t>
            </a:r>
            <a:r>
              <a:rPr sz="1600" spc="-45" dirty="0">
                <a:solidFill>
                  <a:srgbClr val="FFFFFF"/>
                </a:solidFill>
                <a:latin typeface="Trebuchet MS"/>
                <a:cs typeface="Lucida Sans"/>
              </a:rPr>
              <a:t> </a:t>
            </a:r>
            <a:r>
              <a:rPr sz="1600" spc="-60" dirty="0">
                <a:solidFill>
                  <a:srgbClr val="FFFFFF"/>
                </a:solidFill>
                <a:latin typeface="Trebuchet MS"/>
                <a:cs typeface="Lucida Sans"/>
              </a:rPr>
              <a:t>a</a:t>
            </a:r>
            <a:r>
              <a:rPr sz="1600" spc="-45" dirty="0">
                <a:solidFill>
                  <a:srgbClr val="FFFFFF"/>
                </a:solidFill>
                <a:latin typeface="Trebuchet MS"/>
                <a:cs typeface="Lucida Sans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Trebuchet MS"/>
                <a:cs typeface="Lucida Sans"/>
              </a:rPr>
              <a:t>wide</a:t>
            </a:r>
            <a:r>
              <a:rPr sz="1600" spc="-45" dirty="0">
                <a:solidFill>
                  <a:srgbClr val="FFFFFF"/>
                </a:solidFill>
                <a:latin typeface="Trebuchet MS"/>
                <a:cs typeface="Lucida Sans"/>
              </a:rPr>
              <a:t> 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Lucida Sans"/>
              </a:rPr>
              <a:t>range</a:t>
            </a:r>
            <a:r>
              <a:rPr sz="1600" spc="-40" dirty="0">
                <a:solidFill>
                  <a:srgbClr val="FFFFFF"/>
                </a:solidFill>
                <a:latin typeface="Trebuchet MS"/>
                <a:cs typeface="Lucida Sans"/>
              </a:rPr>
              <a:t> </a:t>
            </a:r>
            <a:r>
              <a:rPr sz="1600" spc="-95" dirty="0">
                <a:solidFill>
                  <a:srgbClr val="FFFFFF"/>
                </a:solidFill>
                <a:latin typeface="Trebuchet MS"/>
                <a:cs typeface="Lucida Sans"/>
              </a:rPr>
              <a:t>of</a:t>
            </a:r>
            <a:r>
              <a:rPr sz="1600" spc="-45" dirty="0">
                <a:solidFill>
                  <a:srgbClr val="FFFFFF"/>
                </a:solidFill>
                <a:latin typeface="Trebuchet MS"/>
                <a:cs typeface="Lucida Sans"/>
              </a:rPr>
              <a:t> </a:t>
            </a:r>
            <a:r>
              <a:rPr sz="1600" spc="-95" dirty="0">
                <a:solidFill>
                  <a:srgbClr val="FFFFFF"/>
                </a:solidFill>
                <a:latin typeface="Trebuchet MS"/>
                <a:cs typeface="Lucida Sans"/>
              </a:rPr>
              <a:t>exciting</a:t>
            </a:r>
            <a:r>
              <a:rPr sz="1600" spc="-45" dirty="0">
                <a:solidFill>
                  <a:srgbClr val="FFFFFF"/>
                </a:solidFill>
                <a:latin typeface="Trebuchet MS"/>
                <a:cs typeface="Lucida Sans"/>
              </a:rPr>
              <a:t> </a:t>
            </a:r>
            <a:r>
              <a:rPr sz="1600" spc="-114" dirty="0">
                <a:solidFill>
                  <a:srgbClr val="FFFFFF"/>
                </a:solidFill>
                <a:latin typeface="Trebuchet MS"/>
                <a:cs typeface="Lucida Sans"/>
              </a:rPr>
              <a:t>courses</a:t>
            </a:r>
            <a:r>
              <a:rPr sz="1600" spc="-45" dirty="0">
                <a:solidFill>
                  <a:srgbClr val="FFFFFF"/>
                </a:solidFill>
                <a:latin typeface="Trebuchet MS"/>
                <a:cs typeface="Lucida Sans"/>
              </a:rPr>
              <a:t> </a:t>
            </a:r>
            <a:r>
              <a:rPr sz="1600" spc="-75" dirty="0">
                <a:solidFill>
                  <a:srgbClr val="FFFFFF"/>
                </a:solidFill>
                <a:latin typeface="Trebuchet MS"/>
                <a:cs typeface="Lucida Sans"/>
              </a:rPr>
              <a:t>in</a:t>
            </a:r>
            <a:r>
              <a:rPr sz="1600" spc="-45" dirty="0">
                <a:solidFill>
                  <a:srgbClr val="FFFFFF"/>
                </a:solidFill>
                <a:latin typeface="Trebuchet MS"/>
                <a:cs typeface="Lucida Sans"/>
              </a:rPr>
              <a:t> </a:t>
            </a:r>
            <a:r>
              <a:rPr sz="1600" spc="-75" dirty="0">
                <a:solidFill>
                  <a:srgbClr val="FFFFFF"/>
                </a:solidFill>
                <a:latin typeface="Trebuchet MS"/>
                <a:cs typeface="Lucida Sans"/>
              </a:rPr>
              <a:t>venues</a:t>
            </a:r>
            <a:r>
              <a:rPr sz="1600" spc="-45" dirty="0">
                <a:solidFill>
                  <a:srgbClr val="FFFFFF"/>
                </a:solidFill>
                <a:latin typeface="Trebuchet MS"/>
                <a:cs typeface="Lucida Sans"/>
              </a:rPr>
              <a:t> </a:t>
            </a:r>
            <a:r>
              <a:rPr sz="1600" spc="-120" dirty="0">
                <a:solidFill>
                  <a:srgbClr val="FFFFFF"/>
                </a:solidFill>
                <a:latin typeface="Trebuchet MS"/>
                <a:cs typeface="Lucida Sans"/>
              </a:rPr>
              <a:t>across</a:t>
            </a:r>
            <a:r>
              <a:rPr sz="1600" spc="-45" dirty="0">
                <a:solidFill>
                  <a:srgbClr val="FFFFFF"/>
                </a:solidFill>
                <a:latin typeface="Trebuchet MS"/>
                <a:cs typeface="Lucida Sans"/>
              </a:rPr>
              <a:t> </a:t>
            </a:r>
            <a:r>
              <a:rPr sz="1600" spc="-65" dirty="0">
                <a:solidFill>
                  <a:srgbClr val="FFFFFF"/>
                </a:solidFill>
                <a:latin typeface="Trebuchet MS"/>
                <a:cs typeface="Lucida Sans"/>
              </a:rPr>
              <a:t>the</a:t>
            </a:r>
            <a:r>
              <a:rPr sz="1600" spc="-45" dirty="0">
                <a:solidFill>
                  <a:srgbClr val="FFFFFF"/>
                </a:solidFill>
                <a:latin typeface="Trebuchet MS"/>
                <a:cs typeface="Lucida Sans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rebuchet MS"/>
                <a:cs typeface="Lucida Sans"/>
              </a:rPr>
              <a:t>city</a:t>
            </a:r>
            <a:r>
              <a:rPr lang="en-US" sz="1600" spc="-20" dirty="0">
                <a:solidFill>
                  <a:srgbClr val="FFFFFF"/>
                </a:solidFill>
                <a:latin typeface="Trebuchet MS"/>
                <a:cs typeface="Lucida Sans"/>
              </a:rPr>
              <a:t>.</a:t>
            </a:r>
            <a:r>
              <a:rPr sz="1600" spc="-20" dirty="0">
                <a:solidFill>
                  <a:srgbClr val="FFFFFF"/>
                </a:solidFill>
                <a:latin typeface="Trebuchet MS"/>
                <a:cs typeface="Lucida Sans"/>
              </a:rPr>
              <a:t> </a:t>
            </a:r>
            <a:r>
              <a:rPr sz="1600" spc="-135" dirty="0">
                <a:solidFill>
                  <a:srgbClr val="FFFFFF"/>
                </a:solidFill>
                <a:latin typeface="Trebuchet MS"/>
                <a:cs typeface="Lucida Sans"/>
              </a:rPr>
              <a:t>For</a:t>
            </a:r>
            <a:r>
              <a:rPr sz="1600" spc="-30" dirty="0">
                <a:solidFill>
                  <a:srgbClr val="FFFFFF"/>
                </a:solidFill>
                <a:latin typeface="Trebuchet MS"/>
                <a:cs typeface="Lucida Sans"/>
              </a:rPr>
              <a:t> </a:t>
            </a:r>
            <a:r>
              <a:rPr sz="1600" spc="-100" dirty="0">
                <a:solidFill>
                  <a:srgbClr val="FFFFFF"/>
                </a:solidFill>
                <a:latin typeface="Trebuchet MS"/>
                <a:cs typeface="Lucida Sans"/>
              </a:rPr>
              <a:t>more</a:t>
            </a:r>
            <a:r>
              <a:rPr sz="1600" spc="-25" dirty="0">
                <a:solidFill>
                  <a:srgbClr val="FFFFFF"/>
                </a:solidFill>
                <a:latin typeface="Trebuchet MS"/>
                <a:cs typeface="Lucida Sans"/>
              </a:rPr>
              <a:t> 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Lucida Sans"/>
              </a:rPr>
              <a:t>information</a:t>
            </a:r>
            <a:r>
              <a:rPr sz="1600" spc="-30" dirty="0">
                <a:solidFill>
                  <a:srgbClr val="FFFFFF"/>
                </a:solidFill>
                <a:latin typeface="Trebuchet MS"/>
                <a:cs typeface="Lucida Sans"/>
              </a:rPr>
              <a:t> </a:t>
            </a:r>
            <a:r>
              <a:rPr sz="1600" spc="-65" dirty="0">
                <a:solidFill>
                  <a:srgbClr val="FFFFFF"/>
                </a:solidFill>
                <a:latin typeface="Trebuchet MS"/>
                <a:cs typeface="Lucida Sans"/>
              </a:rPr>
              <a:t>visit</a:t>
            </a:r>
            <a:r>
              <a:rPr sz="1600" spc="-25" dirty="0">
                <a:solidFill>
                  <a:srgbClr val="FFFFFF"/>
                </a:solidFill>
                <a:latin typeface="Trebuchet MS"/>
                <a:cs typeface="Lucida Sans"/>
              </a:rPr>
              <a:t> </a:t>
            </a:r>
            <a:r>
              <a:rPr sz="1600" spc="-114" dirty="0">
                <a:solidFill>
                  <a:srgbClr val="FFFFFF"/>
                </a:solidFill>
                <a:latin typeface="Trebuchet MS"/>
                <a:cs typeface="Lucida Sans"/>
              </a:rPr>
              <a:t>our</a:t>
            </a:r>
            <a:r>
              <a:rPr sz="1600" spc="-25" dirty="0">
                <a:solidFill>
                  <a:srgbClr val="FFFFFF"/>
                </a:solidFill>
                <a:latin typeface="Trebuchet MS"/>
                <a:cs typeface="Lucida Sans"/>
              </a:rPr>
              <a:t> </a:t>
            </a:r>
            <a:r>
              <a:rPr sz="1600" spc="-70" dirty="0">
                <a:solidFill>
                  <a:srgbClr val="FFFFFF"/>
                </a:solidFill>
                <a:latin typeface="Trebuchet MS"/>
                <a:cs typeface="Lucida Sans"/>
              </a:rPr>
              <a:t>website</a:t>
            </a:r>
            <a:r>
              <a:rPr sz="1600" spc="-30" dirty="0">
                <a:solidFill>
                  <a:srgbClr val="FFFFFF"/>
                </a:solidFill>
                <a:latin typeface="Trebuchet MS"/>
                <a:cs typeface="Lucida Sans"/>
              </a:rPr>
              <a:t> </a:t>
            </a:r>
            <a:r>
              <a:rPr sz="1600" spc="-65" dirty="0">
                <a:solidFill>
                  <a:srgbClr val="FFFFFF"/>
                </a:solidFill>
                <a:latin typeface="Trebuchet MS"/>
                <a:cs typeface="Lucida Sans"/>
              </a:rPr>
              <a:t>at</a:t>
            </a:r>
            <a:r>
              <a:rPr lang="en-US" sz="1600" spc="-25" dirty="0">
                <a:solidFill>
                  <a:srgbClr val="FFFFFF"/>
                </a:solidFill>
                <a:latin typeface="Trebuchet MS"/>
                <a:cs typeface="Lucida Sans"/>
              </a:rPr>
              <a:t> </a:t>
            </a:r>
            <a:r>
              <a:rPr sz="1600" spc="-25" dirty="0">
                <a:solidFill>
                  <a:srgbClr val="FFFFFF"/>
                </a:solidFill>
                <a:latin typeface="Trebuchet MS"/>
                <a:cs typeface="Trebuchet MS"/>
                <a:hlinkClick r:id="rId19"/>
              </a:rPr>
              <a:t>www.</a:t>
            </a:r>
            <a:r>
              <a:rPr lang="en-US" sz="1600" spc="-25" dirty="0">
                <a:solidFill>
                  <a:srgbClr val="FFFFFF"/>
                </a:solidFill>
                <a:latin typeface="Trebuchet MS"/>
                <a:cs typeface="Trebuchet MS"/>
                <a:hlinkClick r:id="rId19"/>
              </a:rPr>
              <a:t>coventry</a:t>
            </a:r>
            <a:r>
              <a:rPr sz="1600" spc="-25" dirty="0">
                <a:solidFill>
                  <a:srgbClr val="FFFFFF"/>
                </a:solidFill>
                <a:latin typeface="Trebuchet MS"/>
                <a:cs typeface="Trebuchet MS"/>
                <a:hlinkClick r:id="rId19"/>
              </a:rPr>
              <a:t>.gov.uk/</a:t>
            </a:r>
            <a:r>
              <a:rPr lang="en-US" sz="1600" spc="-25" dirty="0">
                <a:solidFill>
                  <a:srgbClr val="FFFFFF"/>
                </a:solidFill>
                <a:latin typeface="Trebuchet MS"/>
                <a:cs typeface="Trebuchet MS"/>
                <a:hlinkClick r:id="rId19"/>
              </a:rPr>
              <a:t>adulted</a:t>
            </a:r>
            <a:r>
              <a:rPr lang="en-US" sz="16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 </a:t>
            </a:r>
            <a:r>
              <a:rPr sz="1600" spc="-110" dirty="0">
                <a:solidFill>
                  <a:srgbClr val="FFFFFF"/>
                </a:solidFill>
                <a:latin typeface="Trebuchet MS"/>
                <a:cs typeface="Lucida Sans"/>
              </a:rPr>
              <a:t>or</a:t>
            </a:r>
            <a:r>
              <a:rPr sz="1600" spc="-30" dirty="0">
                <a:solidFill>
                  <a:srgbClr val="FFFFFF"/>
                </a:solidFill>
                <a:latin typeface="Trebuchet MS"/>
                <a:cs typeface="Lucida Sans"/>
              </a:rPr>
              <a:t> </a:t>
            </a:r>
            <a:r>
              <a:rPr sz="1600" spc="-75" dirty="0">
                <a:solidFill>
                  <a:srgbClr val="FFFFFF"/>
                </a:solidFill>
                <a:latin typeface="Trebuchet MS"/>
                <a:cs typeface="Lucida Sans"/>
              </a:rPr>
              <a:t>call</a:t>
            </a:r>
            <a:r>
              <a:rPr sz="1600" spc="-25" dirty="0">
                <a:solidFill>
                  <a:srgbClr val="FFFFFF"/>
                </a:solidFill>
                <a:latin typeface="Trebuchet MS"/>
                <a:cs typeface="Lucida Sans"/>
              </a:rPr>
              <a:t> </a:t>
            </a:r>
            <a:r>
              <a:rPr sz="1600" spc="-130" dirty="0">
                <a:solidFill>
                  <a:srgbClr val="FFFFFF"/>
                </a:solidFill>
                <a:latin typeface="Trebuchet MS"/>
                <a:cs typeface="Lucida Sans"/>
              </a:rPr>
              <a:t>us</a:t>
            </a:r>
            <a:r>
              <a:rPr sz="1600" spc="-25" dirty="0">
                <a:solidFill>
                  <a:srgbClr val="FFFFFF"/>
                </a:solidFill>
                <a:latin typeface="Trebuchet MS"/>
                <a:cs typeface="Lucida Sans"/>
              </a:rPr>
              <a:t> </a:t>
            </a:r>
            <a:r>
              <a:rPr sz="1600" spc="-110" dirty="0">
                <a:solidFill>
                  <a:srgbClr val="FFFFFF"/>
                </a:solidFill>
                <a:latin typeface="Trebuchet MS"/>
                <a:cs typeface="Lucida Sans"/>
              </a:rPr>
              <a:t>on</a:t>
            </a:r>
            <a:r>
              <a:rPr sz="1600" spc="-30" dirty="0">
                <a:solidFill>
                  <a:srgbClr val="FFFFFF"/>
                </a:solidFill>
                <a:latin typeface="Trebuchet MS"/>
                <a:cs typeface="Lucida Sans"/>
              </a:rPr>
              <a:t> </a:t>
            </a:r>
            <a:r>
              <a:rPr sz="1600" b="1" spc="-30" dirty="0">
                <a:solidFill>
                  <a:srgbClr val="FFFFFF"/>
                </a:solidFill>
                <a:latin typeface="Trebuchet MS"/>
                <a:cs typeface="Trebuchet MS"/>
              </a:rPr>
              <a:t>024</a:t>
            </a:r>
            <a:r>
              <a:rPr sz="16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35" dirty="0">
                <a:solidFill>
                  <a:srgbClr val="FFFFFF"/>
                </a:solidFill>
                <a:latin typeface="Trebuchet MS"/>
                <a:cs typeface="Trebuchet MS"/>
              </a:rPr>
              <a:t>7697</a:t>
            </a:r>
            <a:r>
              <a:rPr sz="16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Trebuchet MS"/>
                <a:cs typeface="Trebuchet MS"/>
              </a:rPr>
              <a:t>5200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96" name="object 68">
            <a:extLst>
              <a:ext uri="{FF2B5EF4-FFF2-40B4-BE49-F238E27FC236}">
                <a16:creationId xmlns:a16="http://schemas.microsoft.com/office/drawing/2014/main" id="{07B96632-820B-EE70-F27C-E4DCD0CC0BF3}"/>
              </a:ext>
            </a:extLst>
          </p:cNvPr>
          <p:cNvSpPr txBox="1"/>
          <p:nvPr/>
        </p:nvSpPr>
        <p:spPr>
          <a:xfrm>
            <a:off x="3613137" y="4478428"/>
            <a:ext cx="1473848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-65" dirty="0">
                <a:solidFill>
                  <a:srgbClr val="FFFFFF"/>
                </a:solidFill>
                <a:latin typeface="Lucida Sans"/>
                <a:cs typeface="Lucida Sans"/>
              </a:rPr>
              <a:t>Apprenticeships</a:t>
            </a:r>
            <a:endParaRPr sz="1200" spc="-65" dirty="0">
              <a:solidFill>
                <a:srgbClr val="FFFFFF"/>
              </a:solidFill>
              <a:latin typeface="Lucida Sans"/>
              <a:cs typeface="Lucida Sans"/>
            </a:endParaRPr>
          </a:p>
        </p:txBody>
      </p:sp>
      <p:sp>
        <p:nvSpPr>
          <p:cNvPr id="97" name="object 68">
            <a:extLst>
              <a:ext uri="{FF2B5EF4-FFF2-40B4-BE49-F238E27FC236}">
                <a16:creationId xmlns:a16="http://schemas.microsoft.com/office/drawing/2014/main" id="{E733F7B3-2CC1-2DCE-0805-DC6F5903B827}"/>
              </a:ext>
            </a:extLst>
          </p:cNvPr>
          <p:cNvSpPr txBox="1"/>
          <p:nvPr/>
        </p:nvSpPr>
        <p:spPr>
          <a:xfrm>
            <a:off x="4923374" y="4478441"/>
            <a:ext cx="1314691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1200" spc="-65" dirty="0">
                <a:solidFill>
                  <a:srgbClr val="FFFFFF"/>
                </a:solidFill>
                <a:latin typeface="Lucida Sans"/>
                <a:cs typeface="Lucida Sans"/>
              </a:rPr>
              <a:t>         </a:t>
            </a:r>
            <a:r>
              <a:rPr lang="en-US" sz="1200" spc="-65" dirty="0" err="1">
                <a:solidFill>
                  <a:srgbClr val="FFFFFF"/>
                </a:solidFill>
                <a:latin typeface="Lucida Sans"/>
                <a:cs typeface="Lucida Sans"/>
              </a:rPr>
              <a:t>Maths</a:t>
            </a:r>
            <a:endParaRPr sz="1200" spc="-65" dirty="0" err="1">
              <a:solidFill>
                <a:srgbClr val="FFFFFF"/>
              </a:solidFill>
              <a:latin typeface="Lucida Sans"/>
              <a:cs typeface="Lucida Sans"/>
            </a:endParaRPr>
          </a:p>
        </p:txBody>
      </p:sp>
      <p:sp>
        <p:nvSpPr>
          <p:cNvPr id="98" name="object 68">
            <a:extLst>
              <a:ext uri="{FF2B5EF4-FFF2-40B4-BE49-F238E27FC236}">
                <a16:creationId xmlns:a16="http://schemas.microsoft.com/office/drawing/2014/main" id="{BBB3CEC6-3080-375C-19F9-7156CC87BDB2}"/>
              </a:ext>
            </a:extLst>
          </p:cNvPr>
          <p:cNvSpPr txBox="1"/>
          <p:nvPr/>
        </p:nvSpPr>
        <p:spPr>
          <a:xfrm>
            <a:off x="6234116" y="4478440"/>
            <a:ext cx="1314691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1200" spc="-65" dirty="0">
                <a:solidFill>
                  <a:srgbClr val="FFFFFF"/>
                </a:solidFill>
                <a:latin typeface="Lucida Sans"/>
                <a:cs typeface="Lucida Sans"/>
              </a:rPr>
              <a:t>         Piano</a:t>
            </a:r>
          </a:p>
        </p:txBody>
      </p:sp>
      <p:pic>
        <p:nvPicPr>
          <p:cNvPr id="100" name="object 17" descr="A person writing on a notebook&#10;&#10;Description automatically generated">
            <a:extLst>
              <a:ext uri="{FF2B5EF4-FFF2-40B4-BE49-F238E27FC236}">
                <a16:creationId xmlns:a16="http://schemas.microsoft.com/office/drawing/2014/main" id="{0809EA7A-353D-2FFE-C4DB-004A4F1A3E42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96970" y="3124568"/>
            <a:ext cx="1247292" cy="12472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3704" y="1706701"/>
            <a:ext cx="9603105" cy="4947158"/>
          </a:xfrm>
          <a:custGeom>
            <a:avLst/>
            <a:gdLst/>
            <a:ahLst/>
            <a:cxnLst/>
            <a:rect l="l" t="t" r="r" b="b"/>
            <a:pathLst>
              <a:path w="9603105" h="4842509">
                <a:moveTo>
                  <a:pt x="9602978" y="0"/>
                </a:moveTo>
                <a:lnTo>
                  <a:pt x="0" y="0"/>
                </a:lnTo>
                <a:lnTo>
                  <a:pt x="0" y="4842002"/>
                </a:lnTo>
                <a:lnTo>
                  <a:pt x="9602978" y="4842002"/>
                </a:lnTo>
                <a:lnTo>
                  <a:pt x="9602978" y="0"/>
                </a:lnTo>
                <a:close/>
              </a:path>
            </a:pathLst>
          </a:custGeom>
          <a:solidFill>
            <a:srgbClr val="0079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56722" y="868260"/>
            <a:ext cx="608139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125" dirty="0"/>
              <a:t>What</a:t>
            </a:r>
            <a:r>
              <a:rPr sz="4200" spc="-195" dirty="0"/>
              <a:t> </a:t>
            </a:r>
            <a:r>
              <a:rPr sz="4200" dirty="0"/>
              <a:t>we</a:t>
            </a:r>
            <a:r>
              <a:rPr sz="4200" spc="-254" dirty="0"/>
              <a:t> </a:t>
            </a:r>
            <a:r>
              <a:rPr sz="4200" spc="-190" dirty="0"/>
              <a:t>expect</a:t>
            </a:r>
            <a:r>
              <a:rPr sz="4200" spc="-140" dirty="0"/>
              <a:t> </a:t>
            </a:r>
            <a:r>
              <a:rPr sz="4200" spc="-125" dirty="0"/>
              <a:t>from</a:t>
            </a:r>
            <a:r>
              <a:rPr sz="4200" spc="-190" dirty="0"/>
              <a:t> </a:t>
            </a:r>
            <a:r>
              <a:rPr sz="4200" spc="-30" dirty="0"/>
              <a:t>you</a:t>
            </a:r>
            <a:endParaRPr sz="42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3704" y="6674510"/>
            <a:ext cx="1346263" cy="81814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49502" y="1854187"/>
            <a:ext cx="420751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solidFill>
                  <a:srgbClr val="FFFFFF"/>
                </a:solidFill>
                <a:latin typeface="Trebuchet MS"/>
                <a:cs typeface="Trebuchet MS"/>
              </a:rPr>
              <a:t>As</a:t>
            </a:r>
            <a:r>
              <a:rPr sz="22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2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-110" dirty="0">
                <a:solidFill>
                  <a:srgbClr val="FFFFFF"/>
                </a:solidFill>
                <a:latin typeface="Trebuchet MS"/>
                <a:cs typeface="Trebuchet MS"/>
              </a:rPr>
              <a:t>learner,</a:t>
            </a:r>
            <a:r>
              <a:rPr sz="22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-35" dirty="0">
                <a:solidFill>
                  <a:srgbClr val="FFFFFF"/>
                </a:solidFill>
                <a:latin typeface="Trebuchet MS"/>
                <a:cs typeface="Trebuchet MS"/>
              </a:rPr>
              <a:t>you</a:t>
            </a:r>
            <a:r>
              <a:rPr sz="22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-90" dirty="0">
                <a:solidFill>
                  <a:srgbClr val="FFFFFF"/>
                </a:solidFill>
                <a:latin typeface="Trebuchet MS"/>
                <a:cs typeface="Trebuchet MS"/>
              </a:rPr>
              <a:t>are</a:t>
            </a:r>
            <a:r>
              <a:rPr sz="22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-90" dirty="0">
                <a:solidFill>
                  <a:srgbClr val="FFFFFF"/>
                </a:solidFill>
                <a:latin typeface="Trebuchet MS"/>
                <a:cs typeface="Trebuchet MS"/>
              </a:rPr>
              <a:t>expected</a:t>
            </a:r>
            <a:r>
              <a:rPr sz="22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-30" dirty="0">
                <a:solidFill>
                  <a:srgbClr val="FFFFFF"/>
                </a:solidFill>
                <a:latin typeface="Trebuchet MS"/>
                <a:cs typeface="Trebuchet MS"/>
              </a:rPr>
              <a:t>to:</a:t>
            </a:r>
            <a:endParaRPr sz="22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7635608"/>
            <a:ext cx="11225530" cy="458470"/>
            <a:chOff x="0" y="7635608"/>
            <a:chExt cx="11225530" cy="458470"/>
          </a:xfrm>
        </p:grpSpPr>
        <p:sp>
          <p:nvSpPr>
            <p:cNvPr id="7" name="object 7"/>
            <p:cNvSpPr/>
            <p:nvPr/>
          </p:nvSpPr>
          <p:spPr>
            <a:xfrm>
              <a:off x="158711" y="7635608"/>
              <a:ext cx="1855470" cy="299085"/>
            </a:xfrm>
            <a:custGeom>
              <a:avLst/>
              <a:gdLst/>
              <a:ahLst/>
              <a:cxnLst/>
              <a:rect l="l" t="t" r="r" b="b"/>
              <a:pathLst>
                <a:path w="1855470" h="299084">
                  <a:moveTo>
                    <a:pt x="1854962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854962" y="299085"/>
                  </a:lnTo>
                  <a:lnTo>
                    <a:pt x="1854962" y="0"/>
                  </a:lnTo>
                  <a:close/>
                </a:path>
              </a:pathLst>
            </a:custGeom>
            <a:solidFill>
              <a:srgbClr val="00B3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13623" y="7635608"/>
              <a:ext cx="1789430" cy="299085"/>
            </a:xfrm>
            <a:custGeom>
              <a:avLst/>
              <a:gdLst/>
              <a:ahLst/>
              <a:cxnLst/>
              <a:rect l="l" t="t" r="r" b="b"/>
              <a:pathLst>
                <a:path w="1789429" h="299084">
                  <a:moveTo>
                    <a:pt x="1789049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789049" y="299085"/>
                  </a:lnTo>
                  <a:lnTo>
                    <a:pt x="1789049" y="0"/>
                  </a:lnTo>
                  <a:close/>
                </a:path>
              </a:pathLst>
            </a:custGeom>
            <a:solidFill>
              <a:srgbClr val="E72E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02646" y="7635608"/>
              <a:ext cx="1789430" cy="299085"/>
            </a:xfrm>
            <a:custGeom>
              <a:avLst/>
              <a:gdLst/>
              <a:ahLst/>
              <a:cxnLst/>
              <a:rect l="l" t="t" r="r" b="b"/>
              <a:pathLst>
                <a:path w="1789429" h="299084">
                  <a:moveTo>
                    <a:pt x="1789049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789049" y="299085"/>
                  </a:lnTo>
                  <a:lnTo>
                    <a:pt x="1789049" y="0"/>
                  </a:lnTo>
                  <a:close/>
                </a:path>
              </a:pathLst>
            </a:custGeom>
            <a:solidFill>
              <a:srgbClr val="FCE8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91657" y="7635608"/>
              <a:ext cx="1789430" cy="299085"/>
            </a:xfrm>
            <a:custGeom>
              <a:avLst/>
              <a:gdLst/>
              <a:ahLst/>
              <a:cxnLst/>
              <a:rect l="l" t="t" r="r" b="b"/>
              <a:pathLst>
                <a:path w="1789429" h="299084">
                  <a:moveTo>
                    <a:pt x="1789049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789049" y="299085"/>
                  </a:lnTo>
                  <a:lnTo>
                    <a:pt x="1789049" y="0"/>
                  </a:lnTo>
                  <a:close/>
                </a:path>
              </a:pathLst>
            </a:custGeom>
            <a:solidFill>
              <a:srgbClr val="682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380668" y="7635608"/>
              <a:ext cx="1789430" cy="299085"/>
            </a:xfrm>
            <a:custGeom>
              <a:avLst/>
              <a:gdLst/>
              <a:ahLst/>
              <a:cxnLst/>
              <a:rect l="l" t="t" r="r" b="b"/>
              <a:pathLst>
                <a:path w="1789429" h="299084">
                  <a:moveTo>
                    <a:pt x="1789049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789049" y="299085"/>
                  </a:lnTo>
                  <a:lnTo>
                    <a:pt x="1789049" y="0"/>
                  </a:lnTo>
                  <a:close/>
                </a:path>
              </a:pathLst>
            </a:custGeom>
            <a:solidFill>
              <a:srgbClr val="F7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169679" y="7635608"/>
              <a:ext cx="1897380" cy="299085"/>
            </a:xfrm>
            <a:custGeom>
              <a:avLst/>
              <a:gdLst/>
              <a:ahLst/>
              <a:cxnLst/>
              <a:rect l="l" t="t" r="r" b="b"/>
              <a:pathLst>
                <a:path w="1897379" h="299084">
                  <a:moveTo>
                    <a:pt x="1896999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896999" y="299085"/>
                  </a:lnTo>
                  <a:lnTo>
                    <a:pt x="1896999" y="0"/>
                  </a:lnTo>
                  <a:close/>
                </a:path>
              </a:pathLst>
            </a:custGeom>
            <a:solidFill>
              <a:srgbClr val="D31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7826756"/>
              <a:ext cx="11225530" cy="266700"/>
            </a:xfrm>
            <a:custGeom>
              <a:avLst/>
              <a:gdLst/>
              <a:ahLst/>
              <a:cxnLst/>
              <a:rect l="l" t="t" r="r" b="b"/>
              <a:pathLst>
                <a:path w="11225530" h="266700">
                  <a:moveTo>
                    <a:pt x="190500" y="0"/>
                  </a:moveTo>
                  <a:lnTo>
                    <a:pt x="0" y="0"/>
                  </a:lnTo>
                </a:path>
                <a:path w="11225530" h="266700">
                  <a:moveTo>
                    <a:pt x="11034903" y="0"/>
                  </a:moveTo>
                  <a:lnTo>
                    <a:pt x="11225403" y="0"/>
                  </a:lnTo>
                </a:path>
                <a:path w="11225530" h="266700">
                  <a:moveTo>
                    <a:pt x="266700" y="76200"/>
                  </a:moveTo>
                  <a:lnTo>
                    <a:pt x="266700" y="266700"/>
                  </a:lnTo>
                </a:path>
                <a:path w="11225530" h="266700">
                  <a:moveTo>
                    <a:pt x="10958703" y="76200"/>
                  </a:moveTo>
                  <a:lnTo>
                    <a:pt x="10958703" y="2667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7826756"/>
              <a:ext cx="11225530" cy="266700"/>
            </a:xfrm>
            <a:custGeom>
              <a:avLst/>
              <a:gdLst/>
              <a:ahLst/>
              <a:cxnLst/>
              <a:rect l="l" t="t" r="r" b="b"/>
              <a:pathLst>
                <a:path w="11225530" h="266700">
                  <a:moveTo>
                    <a:pt x="190500" y="0"/>
                  </a:moveTo>
                  <a:lnTo>
                    <a:pt x="0" y="0"/>
                  </a:lnTo>
                </a:path>
                <a:path w="11225530" h="266700">
                  <a:moveTo>
                    <a:pt x="11034903" y="0"/>
                  </a:moveTo>
                  <a:lnTo>
                    <a:pt x="11225403" y="0"/>
                  </a:lnTo>
                </a:path>
                <a:path w="11225530" h="266700">
                  <a:moveTo>
                    <a:pt x="266700" y="76200"/>
                  </a:moveTo>
                  <a:lnTo>
                    <a:pt x="266700" y="266700"/>
                  </a:lnTo>
                </a:path>
                <a:path w="11225530" h="266700">
                  <a:moveTo>
                    <a:pt x="10958703" y="76200"/>
                  </a:moveTo>
                  <a:lnTo>
                    <a:pt x="10958703" y="2667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96696" y="1661706"/>
            <a:ext cx="3269996" cy="4886998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149502" y="2233396"/>
            <a:ext cx="2880995" cy="4445128"/>
          </a:xfrm>
          <a:prstGeom prst="rect">
            <a:avLst/>
          </a:prstGeom>
        </p:spPr>
        <p:txBody>
          <a:bodyPr vert="horz" wrap="square" lIns="0" tIns="10160" rIns="0" bIns="0" rtlCol="0" anchor="t">
            <a:spAutoFit/>
          </a:bodyPr>
          <a:lstStyle/>
          <a:p>
            <a:pPr marL="240665" marR="477520" indent="-228600">
              <a:lnSpc>
                <a:spcPct val="101200"/>
              </a:lnSpc>
              <a:spcBef>
                <a:spcPts val="80"/>
              </a:spcBef>
              <a:buChar char="•"/>
              <a:tabLst>
                <a:tab pos="240665" algn="l"/>
                <a:tab pos="241935" algn="l"/>
              </a:tabLst>
            </a:pPr>
            <a:r>
              <a:rPr lang="en-US" sz="1400" spc="-120" dirty="0">
                <a:solidFill>
                  <a:srgbClr val="FFFFFF"/>
                </a:solidFill>
                <a:latin typeface="Lucida Sans"/>
                <a:cs typeface="Lucida Sans"/>
              </a:rPr>
              <a:t>Make</a:t>
            </a:r>
            <a:r>
              <a:rPr sz="1400" spc="-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85" dirty="0">
                <a:solidFill>
                  <a:srgbClr val="FFFFFF"/>
                </a:solidFill>
                <a:latin typeface="Lucida Sans"/>
                <a:cs typeface="Lucida Sans"/>
              </a:rPr>
              <a:t>a</a:t>
            </a:r>
            <a:r>
              <a:rPr sz="1400" spc="-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14" dirty="0">
                <a:solidFill>
                  <a:srgbClr val="FFFFFF"/>
                </a:solidFill>
                <a:latin typeface="Lucida Sans"/>
                <a:cs typeface="Lucida Sans"/>
              </a:rPr>
              <a:t>commitment</a:t>
            </a:r>
            <a:r>
              <a:rPr sz="1400" spc="-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to</a:t>
            </a:r>
            <a:r>
              <a:rPr sz="1400" spc="-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help </a:t>
            </a:r>
            <a:r>
              <a:rPr sz="1400" spc="-105" dirty="0">
                <a:solidFill>
                  <a:srgbClr val="FFFFFF"/>
                </a:solidFill>
                <a:latin typeface="Lucida Sans"/>
                <a:cs typeface="Lucida Sans"/>
              </a:rPr>
              <a:t>yourself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to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5" dirty="0">
                <a:solidFill>
                  <a:srgbClr val="FFFFFF"/>
                </a:solidFill>
                <a:latin typeface="Lucida Sans"/>
                <a:cs typeface="Lucida Sans"/>
              </a:rPr>
              <a:t>learn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80" dirty="0">
                <a:solidFill>
                  <a:srgbClr val="FFFFFF"/>
                </a:solidFill>
                <a:latin typeface="Lucida Sans"/>
                <a:cs typeface="Lucida Sans"/>
              </a:rPr>
              <a:t>achieve</a:t>
            </a:r>
            <a:endParaRPr sz="1400">
              <a:latin typeface="Lucida Sans"/>
              <a:cs typeface="Lucida Sans"/>
            </a:endParaRPr>
          </a:p>
          <a:p>
            <a:pPr marL="241300" marR="391795" indent="-228600">
              <a:lnSpc>
                <a:spcPct val="101200"/>
              </a:lnSpc>
              <a:spcBef>
                <a:spcPts val="705"/>
              </a:spcBef>
              <a:buChar char="•"/>
              <a:tabLst>
                <a:tab pos="241300" algn="l"/>
                <a:tab pos="241935" algn="l"/>
              </a:tabLst>
            </a:pPr>
            <a:r>
              <a:rPr lang="en-US" sz="1400" spc="-130" dirty="0">
                <a:solidFill>
                  <a:srgbClr val="FFFFFF"/>
                </a:solidFill>
                <a:latin typeface="Lucida Sans"/>
                <a:cs typeface="Lucida Sans"/>
              </a:rPr>
              <a:t>Come</a:t>
            </a:r>
            <a:r>
              <a:rPr sz="1400" spc="-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to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your</a:t>
            </a:r>
            <a:r>
              <a:rPr sz="1400" spc="-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0" dirty="0">
                <a:solidFill>
                  <a:srgbClr val="FFFFFF"/>
                </a:solidFill>
                <a:latin typeface="Lucida Sans"/>
                <a:cs typeface="Lucida Sans"/>
              </a:rPr>
              <a:t>classes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95" dirty="0">
                <a:solidFill>
                  <a:srgbClr val="FFFFFF"/>
                </a:solidFill>
                <a:latin typeface="Lucida Sans"/>
                <a:cs typeface="Lucida Sans"/>
              </a:rPr>
              <a:t>regularly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sz="1400" spc="-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90" dirty="0">
                <a:solidFill>
                  <a:srgbClr val="FFFFFF"/>
                </a:solidFill>
                <a:latin typeface="Lucida Sans"/>
                <a:cs typeface="Lucida Sans"/>
              </a:rPr>
              <a:t>arrive</a:t>
            </a:r>
            <a:r>
              <a:rPr sz="1400" spc="-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35" dirty="0">
                <a:solidFill>
                  <a:srgbClr val="FFFFFF"/>
                </a:solidFill>
                <a:latin typeface="Lucida Sans"/>
                <a:cs typeface="Lucida Sans"/>
              </a:rPr>
              <a:t>on</a:t>
            </a:r>
            <a:r>
              <a:rPr sz="1400" spc="-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time</a:t>
            </a:r>
            <a:endParaRPr sz="1400">
              <a:latin typeface="Lucida Sans"/>
              <a:cs typeface="Lucida Sans"/>
            </a:endParaRPr>
          </a:p>
          <a:p>
            <a:pPr marL="240665" marR="180340" indent="-228600">
              <a:lnSpc>
                <a:spcPct val="101200"/>
              </a:lnSpc>
              <a:spcBef>
                <a:spcPts val="710"/>
              </a:spcBef>
              <a:buChar char="•"/>
              <a:tabLst>
                <a:tab pos="240665" algn="l"/>
                <a:tab pos="241935" algn="l"/>
              </a:tabLst>
            </a:pPr>
            <a:r>
              <a:rPr lang="en-US" sz="1400" spc="-75" dirty="0">
                <a:solidFill>
                  <a:srgbClr val="FFFFFF"/>
                </a:solidFill>
                <a:latin typeface="Lucida Sans"/>
                <a:cs typeface="Lucida Sans"/>
              </a:rPr>
              <a:t>Tell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your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0" dirty="0">
                <a:solidFill>
                  <a:srgbClr val="FFFFFF"/>
                </a:solidFill>
                <a:latin typeface="Lucida Sans"/>
                <a:cs typeface="Lucida Sans"/>
              </a:rPr>
              <a:t>tutor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35" dirty="0">
                <a:solidFill>
                  <a:srgbClr val="FFFFFF"/>
                </a:solidFill>
                <a:latin typeface="Lucida Sans"/>
                <a:cs typeface="Lucida Sans"/>
              </a:rPr>
              <a:t>or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contact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50" dirty="0">
                <a:solidFill>
                  <a:srgbClr val="FFFFFF"/>
                </a:solidFill>
                <a:latin typeface="Lucida Sans"/>
                <a:cs typeface="Lucida Sans"/>
              </a:rPr>
              <a:t>us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on </a:t>
            </a:r>
            <a:r>
              <a:rPr sz="1400" spc="-160" dirty="0">
                <a:solidFill>
                  <a:srgbClr val="FFFFFF"/>
                </a:solidFill>
                <a:latin typeface="Lucida Sans"/>
                <a:cs typeface="Lucida Sans"/>
              </a:rPr>
              <a:t>024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60" dirty="0">
                <a:solidFill>
                  <a:srgbClr val="FFFFFF"/>
                </a:solidFill>
                <a:latin typeface="Lucida Sans"/>
                <a:cs typeface="Lucida Sans"/>
              </a:rPr>
              <a:t>7697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60" dirty="0">
                <a:solidFill>
                  <a:srgbClr val="FFFFFF"/>
                </a:solidFill>
                <a:latin typeface="Lucida Sans"/>
                <a:cs typeface="Lucida Sans"/>
              </a:rPr>
              <a:t>5200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85" dirty="0">
                <a:solidFill>
                  <a:srgbClr val="FFFFFF"/>
                </a:solidFill>
                <a:latin typeface="Lucida Sans"/>
                <a:cs typeface="Lucida Sans"/>
              </a:rPr>
              <a:t>if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you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can’t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5" dirty="0">
                <a:solidFill>
                  <a:srgbClr val="FFFFFF"/>
                </a:solidFill>
                <a:latin typeface="Lucida Sans"/>
                <a:cs typeface="Lucida Sans"/>
              </a:rPr>
              <a:t>come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to</a:t>
            </a:r>
            <a:r>
              <a:rPr sz="1400" spc="-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85" dirty="0">
                <a:solidFill>
                  <a:srgbClr val="FFFFFF"/>
                </a:solidFill>
                <a:latin typeface="Lucida Sans"/>
                <a:cs typeface="Lucida Sans"/>
              </a:rPr>
              <a:t>a</a:t>
            </a:r>
            <a:r>
              <a:rPr sz="1400" spc="-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30" dirty="0">
                <a:solidFill>
                  <a:srgbClr val="FFFFFF"/>
                </a:solidFill>
                <a:latin typeface="Lucida Sans"/>
                <a:cs typeface="Lucida Sans"/>
              </a:rPr>
              <a:t>class</a:t>
            </a:r>
            <a:r>
              <a:rPr sz="1400" spc="-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35" dirty="0">
                <a:solidFill>
                  <a:srgbClr val="FFFFFF"/>
                </a:solidFill>
                <a:latin typeface="Lucida Sans"/>
                <a:cs typeface="Lucida Sans"/>
              </a:rPr>
              <a:t>or</a:t>
            </a:r>
            <a:r>
              <a:rPr sz="1400" spc="-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85" dirty="0">
                <a:solidFill>
                  <a:srgbClr val="FFFFFF"/>
                </a:solidFill>
                <a:latin typeface="Lucida Sans"/>
                <a:cs typeface="Lucida Sans"/>
              </a:rPr>
              <a:t>if</a:t>
            </a:r>
            <a:r>
              <a:rPr sz="1400" spc="-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you’re</a:t>
            </a:r>
            <a:r>
              <a:rPr sz="1400" spc="-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30" dirty="0">
                <a:solidFill>
                  <a:srgbClr val="FFFFFF"/>
                </a:solidFill>
                <a:latin typeface="Lucida Sans"/>
                <a:cs typeface="Lucida Sans"/>
              </a:rPr>
              <a:t>going</a:t>
            </a:r>
            <a:r>
              <a:rPr sz="1400" spc="-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to</a:t>
            </a:r>
            <a:r>
              <a:rPr sz="1400" spc="-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be 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late</a:t>
            </a:r>
            <a:endParaRPr sz="1400">
              <a:latin typeface="Lucida Sans"/>
              <a:cs typeface="Lucida Sans"/>
            </a:endParaRPr>
          </a:p>
          <a:p>
            <a:pPr marL="240665" indent="-228600">
              <a:lnSpc>
                <a:spcPct val="100000"/>
              </a:lnSpc>
              <a:spcBef>
                <a:spcPts val="725"/>
              </a:spcBef>
              <a:buChar char="•"/>
              <a:tabLst>
                <a:tab pos="240665" algn="l"/>
                <a:tab pos="241935" algn="l"/>
              </a:tabLst>
            </a:pPr>
            <a:r>
              <a:rPr lang="en-US" sz="1400" spc="-90" dirty="0">
                <a:solidFill>
                  <a:srgbClr val="FFFFFF"/>
                </a:solidFill>
                <a:latin typeface="Lucida Sans"/>
                <a:cs typeface="Lucida Sans"/>
              </a:rPr>
              <a:t>Give</a:t>
            </a:r>
            <a:r>
              <a:rPr sz="1400" spc="-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50" dirty="0">
                <a:solidFill>
                  <a:srgbClr val="FFFFFF"/>
                </a:solidFill>
                <a:latin typeface="Lucida Sans"/>
                <a:cs typeface="Lucida Sans"/>
              </a:rPr>
              <a:t>us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10" dirty="0">
                <a:solidFill>
                  <a:srgbClr val="FFFFFF"/>
                </a:solidFill>
                <a:latin typeface="Lucida Sans"/>
                <a:cs typeface="Lucida Sans"/>
              </a:rPr>
              <a:t>feedback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about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your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5" dirty="0">
                <a:solidFill>
                  <a:srgbClr val="FFFFFF"/>
                </a:solidFill>
                <a:latin typeface="Lucida Sans"/>
                <a:cs typeface="Lucida Sans"/>
              </a:rPr>
              <a:t>course</a:t>
            </a:r>
            <a:endParaRPr sz="1400">
              <a:latin typeface="Lucida Sans"/>
              <a:cs typeface="Lucida Sans"/>
            </a:endParaRPr>
          </a:p>
          <a:p>
            <a:pPr marL="241300" indent="-229235">
              <a:lnSpc>
                <a:spcPct val="100000"/>
              </a:lnSpc>
              <a:spcBef>
                <a:spcPts val="730"/>
              </a:spcBef>
              <a:buChar char="•"/>
              <a:tabLst>
                <a:tab pos="241300" algn="l"/>
                <a:tab pos="241935" algn="l"/>
              </a:tabLst>
            </a:pPr>
            <a:r>
              <a:rPr lang="en-US" sz="1400" spc="-90" dirty="0">
                <a:solidFill>
                  <a:srgbClr val="FFFFFF"/>
                </a:solidFill>
                <a:latin typeface="Lucida Sans"/>
                <a:cs typeface="Lucida Sans"/>
              </a:rPr>
              <a:t>Behave</a:t>
            </a:r>
            <a:r>
              <a:rPr sz="1400" spc="-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14" dirty="0">
                <a:solidFill>
                  <a:srgbClr val="FFFFFF"/>
                </a:solidFill>
                <a:latin typeface="Lucida Sans"/>
                <a:cs typeface="Lucida Sans"/>
              </a:rPr>
              <a:t>responsibly</a:t>
            </a:r>
            <a:r>
              <a:rPr sz="1400" spc="-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sz="1400" spc="-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ucida Sans"/>
                <a:cs typeface="Lucida Sans"/>
              </a:rPr>
              <a:t>safely</a:t>
            </a:r>
            <a:endParaRPr sz="1400">
              <a:latin typeface="Lucida Sans"/>
              <a:cs typeface="Lucida Sans"/>
            </a:endParaRPr>
          </a:p>
          <a:p>
            <a:pPr marL="241300" marR="309880" indent="-229235">
              <a:lnSpc>
                <a:spcPct val="101200"/>
              </a:lnSpc>
              <a:spcBef>
                <a:spcPts val="710"/>
              </a:spcBef>
              <a:buChar char="•"/>
              <a:tabLst>
                <a:tab pos="241300" algn="l"/>
                <a:tab pos="241935" algn="l"/>
              </a:tabLst>
            </a:pPr>
            <a:r>
              <a:rPr lang="en-US" sz="1400" spc="-135" dirty="0">
                <a:solidFill>
                  <a:srgbClr val="FFFFFF"/>
                </a:solidFill>
                <a:latin typeface="Lucida Sans"/>
                <a:cs typeface="Lucida Sans"/>
              </a:rPr>
              <a:t>Look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95" dirty="0">
                <a:solidFill>
                  <a:srgbClr val="FFFFFF"/>
                </a:solidFill>
                <a:latin typeface="Lucida Sans"/>
                <a:cs typeface="Lucida Sans"/>
              </a:rPr>
              <a:t>after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your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5" dirty="0">
                <a:solidFill>
                  <a:srgbClr val="FFFFFF"/>
                </a:solidFill>
                <a:latin typeface="Lucida Sans"/>
                <a:cs typeface="Lucida Sans"/>
              </a:rPr>
              <a:t>own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14" dirty="0">
                <a:solidFill>
                  <a:srgbClr val="FFFFFF"/>
                </a:solidFill>
                <a:latin typeface="Lucida Sans"/>
                <a:cs typeface="Lucida Sans"/>
              </a:rPr>
              <a:t>belongings </a:t>
            </a:r>
            <a:r>
              <a:rPr sz="1400" spc="-80" dirty="0">
                <a:solidFill>
                  <a:srgbClr val="FFFFFF"/>
                </a:solidFill>
                <a:latin typeface="Lucida Sans"/>
                <a:cs typeface="Lucida Sans"/>
              </a:rPr>
              <a:t>(these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/>
                <a:cs typeface="Lucida Sans"/>
              </a:rPr>
              <a:t>are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your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Lucida Sans"/>
                <a:cs typeface="Lucida Sans"/>
              </a:rPr>
              <a:t>responsibility)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sz="1400" spc="-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5" dirty="0">
                <a:solidFill>
                  <a:srgbClr val="FFFFFF"/>
                </a:solidFill>
                <a:latin typeface="Lucida Sans"/>
                <a:cs typeface="Lucida Sans"/>
              </a:rPr>
              <a:t>take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14" dirty="0">
                <a:solidFill>
                  <a:srgbClr val="FFFFFF"/>
                </a:solidFill>
                <a:latin typeface="Lucida Sans"/>
                <a:cs typeface="Lucida Sans"/>
              </a:rPr>
              <a:t>care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14" dirty="0">
                <a:solidFill>
                  <a:srgbClr val="FFFFFF"/>
                </a:solidFill>
                <a:latin typeface="Lucida Sans"/>
                <a:cs typeface="Lucida Sans"/>
              </a:rPr>
              <a:t>of</a:t>
            </a:r>
            <a:r>
              <a:rPr sz="1400" spc="-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ucida Sans"/>
                <a:cs typeface="Lucida Sans"/>
              </a:rPr>
              <a:t>equipment</a:t>
            </a:r>
            <a:r>
              <a:rPr lang="en-US" sz="1400" spc="-10" dirty="0">
                <a:solidFill>
                  <a:srgbClr val="FFFFFF"/>
                </a:solidFill>
                <a:latin typeface="Lucida Sans"/>
                <a:cs typeface="Lucida Sans"/>
              </a:rPr>
              <a:t> and buildings</a:t>
            </a:r>
            <a:endParaRPr sz="1400">
              <a:latin typeface="Lucida Sans"/>
              <a:cs typeface="Lucida Sans"/>
            </a:endParaRPr>
          </a:p>
          <a:p>
            <a:pPr marL="241300" marR="86995" indent="-229235">
              <a:lnSpc>
                <a:spcPct val="101200"/>
              </a:lnSpc>
              <a:spcBef>
                <a:spcPts val="705"/>
              </a:spcBef>
              <a:buChar char="•"/>
              <a:tabLst>
                <a:tab pos="241300" algn="l"/>
                <a:tab pos="241935" algn="l"/>
              </a:tabLst>
            </a:pPr>
            <a:r>
              <a:rPr lang="en-US" sz="1400" spc="-100" dirty="0">
                <a:solidFill>
                  <a:srgbClr val="FFFFFF"/>
                </a:solidFill>
                <a:latin typeface="Lucida Sans"/>
                <a:cs typeface="Lucida Sans"/>
              </a:rPr>
              <a:t>Treat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14" dirty="0">
                <a:solidFill>
                  <a:srgbClr val="FFFFFF"/>
                </a:solidFill>
                <a:latin typeface="Lucida Sans"/>
                <a:cs typeface="Lucida Sans"/>
              </a:rPr>
              <a:t>other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/>
                <a:cs typeface="Lucida Sans"/>
              </a:rPr>
              <a:t>learners,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5" dirty="0">
                <a:solidFill>
                  <a:srgbClr val="FFFFFF"/>
                </a:solidFill>
                <a:latin typeface="Lucida Sans"/>
                <a:cs typeface="Lucida Sans"/>
              </a:rPr>
              <a:t>staff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and </a:t>
            </a:r>
            <a:r>
              <a:rPr sz="1400" spc="-105" dirty="0">
                <a:solidFill>
                  <a:srgbClr val="FFFFFF"/>
                </a:solidFill>
                <a:latin typeface="Lucida Sans"/>
                <a:cs typeface="Lucida Sans"/>
              </a:rPr>
              <a:t>volunteers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80" dirty="0">
                <a:solidFill>
                  <a:srgbClr val="FFFFFF"/>
                </a:solidFill>
                <a:latin typeface="Lucida Sans"/>
                <a:cs typeface="Lucida Sans"/>
              </a:rPr>
              <a:t>with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5" dirty="0">
                <a:solidFill>
                  <a:srgbClr val="FFFFFF"/>
                </a:solidFill>
                <a:latin typeface="Lucida Sans"/>
                <a:cs typeface="Lucida Sans"/>
              </a:rPr>
              <a:t>respect,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70" dirty="0">
                <a:solidFill>
                  <a:srgbClr val="FFFFFF"/>
                </a:solidFill>
                <a:latin typeface="Lucida Sans"/>
                <a:cs typeface="Lucida Sans"/>
              </a:rPr>
              <a:t>whatever </a:t>
            </a:r>
            <a:r>
              <a:rPr sz="1400" spc="-95" dirty="0">
                <a:solidFill>
                  <a:srgbClr val="FFFFFF"/>
                </a:solidFill>
                <a:latin typeface="Lucida Sans"/>
                <a:cs typeface="Lucida Sans"/>
              </a:rPr>
              <a:t>their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Lucida Sans"/>
                <a:cs typeface="Lucida Sans"/>
              </a:rPr>
              <a:t>background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55643" y="2220081"/>
            <a:ext cx="3046859" cy="2870723"/>
          </a:xfrm>
          <a:prstGeom prst="rect">
            <a:avLst/>
          </a:prstGeom>
        </p:spPr>
        <p:txBody>
          <a:bodyPr vert="horz" wrap="square" lIns="0" tIns="10160" rIns="0" bIns="0" rtlCol="0" anchor="t">
            <a:spAutoFit/>
          </a:bodyPr>
          <a:lstStyle/>
          <a:p>
            <a:pPr marL="242570" marR="464820" indent="-229235">
              <a:lnSpc>
                <a:spcPct val="101200"/>
              </a:lnSpc>
              <a:spcBef>
                <a:spcPts val="80"/>
              </a:spcBef>
              <a:buChar char="•"/>
              <a:tabLst>
                <a:tab pos="242570" algn="l"/>
                <a:tab pos="243204" algn="l"/>
              </a:tabLst>
            </a:pPr>
            <a:r>
              <a:rPr lang="en-US" sz="1400" spc="-105" dirty="0">
                <a:solidFill>
                  <a:srgbClr val="FFFFFF"/>
                </a:solidFill>
                <a:latin typeface="Lucida Sans"/>
                <a:cs typeface="Lucida Sans"/>
              </a:rPr>
              <a:t>Be</a:t>
            </a:r>
            <a:r>
              <a:rPr sz="1400" spc="-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/>
                <a:cs typeface="Lucida Sans"/>
              </a:rPr>
              <a:t>tolerant</a:t>
            </a:r>
            <a:r>
              <a:rPr sz="1400" spc="-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14" dirty="0">
                <a:solidFill>
                  <a:srgbClr val="FFFFFF"/>
                </a:solidFill>
                <a:latin typeface="Lucida Sans"/>
                <a:cs typeface="Lucida Sans"/>
              </a:rPr>
              <a:t>of</a:t>
            </a:r>
            <a:r>
              <a:rPr sz="1400" spc="-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95" dirty="0">
                <a:solidFill>
                  <a:srgbClr val="FFFFFF"/>
                </a:solidFill>
                <a:latin typeface="Lucida Sans"/>
                <a:cs typeface="Lucida Sans"/>
              </a:rPr>
              <a:t>the</a:t>
            </a:r>
            <a:r>
              <a:rPr sz="1400" spc="-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10" dirty="0">
                <a:solidFill>
                  <a:srgbClr val="FFFFFF"/>
                </a:solidFill>
                <a:latin typeface="Lucida Sans"/>
                <a:cs typeface="Lucida Sans"/>
              </a:rPr>
              <a:t>ideas</a:t>
            </a:r>
            <a:r>
              <a:rPr sz="1400" spc="-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and </a:t>
            </a:r>
            <a:r>
              <a:rPr sz="1400" spc="-120" dirty="0">
                <a:solidFill>
                  <a:srgbClr val="FFFFFF"/>
                </a:solidFill>
                <a:latin typeface="Lucida Sans"/>
                <a:cs typeface="Lucida Sans"/>
              </a:rPr>
              <a:t>opinions</a:t>
            </a:r>
            <a:r>
              <a:rPr sz="1400" spc="-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14" dirty="0">
                <a:solidFill>
                  <a:srgbClr val="FFFFFF"/>
                </a:solidFill>
                <a:latin typeface="Lucida Sans"/>
                <a:cs typeface="Lucida Sans"/>
              </a:rPr>
              <a:t>of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0" dirty="0">
                <a:solidFill>
                  <a:srgbClr val="FFFFFF"/>
                </a:solidFill>
                <a:latin typeface="Lucida Sans"/>
                <a:cs typeface="Lucida Sans"/>
              </a:rPr>
              <a:t>others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85" dirty="0">
                <a:solidFill>
                  <a:srgbClr val="FFFFFF"/>
                </a:solidFill>
                <a:latin typeface="Lucida Sans"/>
                <a:cs typeface="Lucida Sans"/>
              </a:rPr>
              <a:t>if</a:t>
            </a:r>
            <a:r>
              <a:rPr sz="1400" spc="-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90" dirty="0">
                <a:solidFill>
                  <a:srgbClr val="FFFFFF"/>
                </a:solidFill>
                <a:latin typeface="Lucida Sans"/>
                <a:cs typeface="Lucida Sans"/>
              </a:rPr>
              <a:t>they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80" dirty="0">
                <a:solidFill>
                  <a:srgbClr val="FFFFFF"/>
                </a:solidFill>
                <a:latin typeface="Lucida Sans"/>
                <a:cs typeface="Lucida Sans"/>
              </a:rPr>
              <a:t>are </a:t>
            </a:r>
            <a:r>
              <a:rPr sz="1400" spc="-100" dirty="0">
                <a:solidFill>
                  <a:srgbClr val="FFFFFF"/>
                </a:solidFill>
                <a:latin typeface="Lucida Sans"/>
                <a:cs typeface="Lucida Sans"/>
              </a:rPr>
              <a:t>different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35" dirty="0">
                <a:solidFill>
                  <a:srgbClr val="FFFFFF"/>
                </a:solidFill>
                <a:latin typeface="Lucida Sans"/>
                <a:cs typeface="Lucida Sans"/>
              </a:rPr>
              <a:t>from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ucida Sans"/>
                <a:cs typeface="Lucida Sans"/>
              </a:rPr>
              <a:t>yours</a:t>
            </a:r>
            <a:endParaRPr sz="1400">
              <a:latin typeface="Lucida Sans"/>
              <a:cs typeface="Lucida Sans"/>
            </a:endParaRPr>
          </a:p>
          <a:p>
            <a:pPr marL="242570" marR="83185" indent="-229235">
              <a:lnSpc>
                <a:spcPct val="101200"/>
              </a:lnSpc>
              <a:spcBef>
                <a:spcPts val="705"/>
              </a:spcBef>
              <a:buChar char="•"/>
              <a:tabLst>
                <a:tab pos="242570" algn="l"/>
                <a:tab pos="243204" algn="l"/>
              </a:tabLst>
            </a:pPr>
            <a:r>
              <a:rPr lang="en-US" sz="1400" spc="-110" dirty="0">
                <a:solidFill>
                  <a:srgbClr val="FFFFFF"/>
                </a:solidFill>
                <a:latin typeface="Lucida Sans"/>
                <a:cs typeface="Lucida Sans"/>
              </a:rPr>
              <a:t>Keep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your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10" dirty="0">
                <a:solidFill>
                  <a:srgbClr val="FFFFFF"/>
                </a:solidFill>
                <a:latin typeface="Lucida Sans"/>
                <a:cs typeface="Lucida Sans"/>
              </a:rPr>
              <a:t>mobile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phone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/>
                <a:cs typeface="Lucida Sans"/>
              </a:rPr>
              <a:t>switched </a:t>
            </a:r>
            <a:r>
              <a:rPr sz="1400" spc="-114" dirty="0">
                <a:solidFill>
                  <a:srgbClr val="FFFFFF"/>
                </a:solidFill>
                <a:latin typeface="Lucida Sans"/>
                <a:cs typeface="Lucida Sans"/>
              </a:rPr>
              <a:t>off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35" dirty="0">
                <a:solidFill>
                  <a:srgbClr val="FFFFFF"/>
                </a:solidFill>
                <a:latin typeface="Lucida Sans"/>
                <a:cs typeface="Lucida Sans"/>
              </a:rPr>
              <a:t>during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 class</a:t>
            </a:r>
            <a:endParaRPr sz="1400">
              <a:latin typeface="Lucida Sans"/>
              <a:cs typeface="Lucida Sans"/>
            </a:endParaRPr>
          </a:p>
          <a:p>
            <a:pPr marL="241300" marR="5080" indent="-226695">
              <a:lnSpc>
                <a:spcPct val="101099"/>
              </a:lnSpc>
              <a:spcBef>
                <a:spcPts val="710"/>
              </a:spcBef>
              <a:buChar char="•"/>
              <a:tabLst>
                <a:tab pos="242570" algn="l"/>
                <a:tab pos="243204" algn="l"/>
              </a:tabLst>
            </a:pPr>
            <a:r>
              <a:rPr lang="en-US" sz="1400" spc="-140" dirty="0">
                <a:solidFill>
                  <a:srgbClr val="FFFFFF"/>
                </a:solidFill>
                <a:latin typeface="Lucida Sans"/>
                <a:cs typeface="Lucida Sans"/>
              </a:rPr>
              <a:t>Ask</a:t>
            </a:r>
            <a:r>
              <a:rPr sz="1400" spc="-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your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0" dirty="0">
                <a:solidFill>
                  <a:srgbClr val="FFFFFF"/>
                </a:solidFill>
                <a:latin typeface="Lucida Sans"/>
                <a:cs typeface="Lucida Sans"/>
              </a:rPr>
              <a:t>tutor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for</a:t>
            </a:r>
            <a:r>
              <a:rPr sz="1400" spc="-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0" dirty="0">
                <a:solidFill>
                  <a:srgbClr val="FFFFFF"/>
                </a:solidFill>
                <a:latin typeface="Lucida Sans"/>
                <a:cs typeface="Lucida Sans"/>
              </a:rPr>
              <a:t>permission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85" dirty="0">
                <a:solidFill>
                  <a:srgbClr val="FFFFFF"/>
                </a:solidFill>
                <a:latin typeface="Lucida Sans"/>
                <a:cs typeface="Lucida Sans"/>
              </a:rPr>
              <a:t>if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70" dirty="0">
                <a:solidFill>
                  <a:srgbClr val="FFFFFF"/>
                </a:solidFill>
                <a:latin typeface="Lucida Sans"/>
                <a:cs typeface="Lucida Sans"/>
              </a:rPr>
              <a:t>you </a:t>
            </a:r>
            <a:r>
              <a:rPr sz="1400" spc="-90" dirty="0">
                <a:solidFill>
                  <a:srgbClr val="FFFFFF"/>
                </a:solidFill>
                <a:latin typeface="Lucida Sans"/>
                <a:cs typeface="Lucida Sans"/>
              </a:rPr>
              <a:t>want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to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10" dirty="0">
                <a:solidFill>
                  <a:srgbClr val="FFFFFF"/>
                </a:solidFill>
                <a:latin typeface="Lucida Sans"/>
                <a:cs typeface="Lucida Sans"/>
              </a:rPr>
              <a:t>distribute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/>
                <a:cs typeface="Lucida Sans"/>
              </a:rPr>
              <a:t>any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14" dirty="0">
                <a:solidFill>
                  <a:srgbClr val="FFFFFF"/>
                </a:solidFill>
                <a:latin typeface="Lucida Sans"/>
                <a:cs typeface="Lucida Sans"/>
              </a:rPr>
              <a:t>paper-</a:t>
            </a:r>
            <a:r>
              <a:rPr sz="1400" spc="-85" dirty="0">
                <a:solidFill>
                  <a:srgbClr val="FFFFFF"/>
                </a:solidFill>
                <a:latin typeface="Lucida Sans"/>
                <a:cs typeface="Lucida Sans"/>
              </a:rPr>
              <a:t>based </a:t>
            </a:r>
            <a:r>
              <a:rPr sz="1400" spc="-135" dirty="0">
                <a:solidFill>
                  <a:srgbClr val="FFFFFF"/>
                </a:solidFill>
                <a:latin typeface="Lucida Sans"/>
                <a:cs typeface="Lucida Sans"/>
              </a:rPr>
              <a:t>or</a:t>
            </a:r>
            <a:r>
              <a:rPr sz="1400" spc="-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5" dirty="0">
                <a:solidFill>
                  <a:srgbClr val="FFFFFF"/>
                </a:solidFill>
                <a:latin typeface="Lucida Sans"/>
                <a:cs typeface="Lucida Sans"/>
              </a:rPr>
              <a:t>electronic</a:t>
            </a:r>
            <a:r>
              <a:rPr sz="1400" spc="-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10" dirty="0">
                <a:solidFill>
                  <a:srgbClr val="FFFFFF"/>
                </a:solidFill>
                <a:latin typeface="Lucida Sans"/>
                <a:cs typeface="Lucida Sans"/>
              </a:rPr>
              <a:t>information</a:t>
            </a:r>
            <a:r>
              <a:rPr sz="1400" spc="-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with </a:t>
            </a:r>
            <a:r>
              <a:rPr sz="1400" spc="-114" dirty="0">
                <a:solidFill>
                  <a:srgbClr val="FFFFFF"/>
                </a:solidFill>
                <a:latin typeface="Lucida Sans"/>
                <a:cs typeface="Lucida Sans"/>
              </a:rPr>
              <a:t>other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ucida Sans"/>
                <a:cs typeface="Lucida Sans"/>
              </a:rPr>
              <a:t>learners</a:t>
            </a:r>
            <a:endParaRPr sz="1400">
              <a:latin typeface="Lucida Sans"/>
              <a:cs typeface="Lucida Sans"/>
            </a:endParaRPr>
          </a:p>
          <a:p>
            <a:pPr marL="209550" marR="286385" indent="-197485">
              <a:lnSpc>
                <a:spcPct val="93800"/>
              </a:lnSpc>
              <a:spcBef>
                <a:spcPts val="844"/>
              </a:spcBef>
              <a:buChar char="•"/>
              <a:tabLst>
                <a:tab pos="217804" algn="l"/>
                <a:tab pos="218440" algn="l"/>
              </a:tabLst>
            </a:pPr>
            <a:r>
              <a:rPr sz="1400" spc="-70" dirty="0">
                <a:solidFill>
                  <a:srgbClr val="FFFFFF"/>
                </a:solidFill>
                <a:latin typeface="Lucida Sans"/>
                <a:cs typeface="Lucida Sans"/>
              </a:rPr>
              <a:t>If</a:t>
            </a:r>
            <a:r>
              <a:rPr sz="1400" spc="-5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you</a:t>
            </a:r>
            <a:r>
              <a:rPr sz="1400" spc="-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75" dirty="0">
                <a:solidFill>
                  <a:srgbClr val="FFFFFF"/>
                </a:solidFill>
                <a:latin typeface="Lucida Sans"/>
                <a:cs typeface="Lucida Sans"/>
              </a:rPr>
              <a:t>feel</a:t>
            </a:r>
            <a:r>
              <a:rPr sz="1400" spc="-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80" dirty="0">
                <a:solidFill>
                  <a:srgbClr val="FFFFFF"/>
                </a:solidFill>
                <a:latin typeface="Lucida Sans"/>
                <a:cs typeface="Lucida Sans"/>
              </a:rPr>
              <a:t>unwell,</a:t>
            </a:r>
            <a:r>
              <a:rPr sz="1400" spc="-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please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don't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attend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class,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call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our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switchboard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spc="-25" dirty="0">
                <a:solidFill>
                  <a:srgbClr val="FFFFFF"/>
                </a:solidFill>
                <a:latin typeface="Arial"/>
                <a:cs typeface="Arial"/>
              </a:rPr>
              <a:t>on: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2667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034903" y="2667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6700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958703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028097" y="6812622"/>
            <a:ext cx="636968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0169AF"/>
                </a:solidFill>
                <a:latin typeface="Trebuchet MS"/>
                <a:cs typeface="Trebuchet MS"/>
              </a:rPr>
              <a:t>If</a:t>
            </a:r>
            <a:r>
              <a:rPr sz="1700" b="1" spc="-85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35" dirty="0">
                <a:solidFill>
                  <a:srgbClr val="0169AF"/>
                </a:solidFill>
                <a:latin typeface="Trebuchet MS"/>
                <a:cs typeface="Trebuchet MS"/>
              </a:rPr>
              <a:t>you</a:t>
            </a:r>
            <a:r>
              <a:rPr sz="1700" b="1" spc="-7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40" dirty="0">
                <a:solidFill>
                  <a:srgbClr val="0169AF"/>
                </a:solidFill>
                <a:latin typeface="Trebuchet MS"/>
                <a:cs typeface="Trebuchet MS"/>
              </a:rPr>
              <a:t>have</a:t>
            </a:r>
            <a:r>
              <a:rPr sz="1700" b="1" spc="-65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0169AF"/>
                </a:solidFill>
                <a:latin typeface="Trebuchet MS"/>
                <a:cs typeface="Trebuchet MS"/>
              </a:rPr>
              <a:t>any</a:t>
            </a:r>
            <a:r>
              <a:rPr sz="1700" b="1" spc="-7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35" dirty="0">
                <a:solidFill>
                  <a:srgbClr val="0169AF"/>
                </a:solidFill>
                <a:latin typeface="Trebuchet MS"/>
                <a:cs typeface="Trebuchet MS"/>
              </a:rPr>
              <a:t>questions</a:t>
            </a:r>
            <a:r>
              <a:rPr sz="1700" b="1" spc="-7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75" dirty="0">
                <a:solidFill>
                  <a:srgbClr val="0169AF"/>
                </a:solidFill>
                <a:latin typeface="Trebuchet MS"/>
                <a:cs typeface="Trebuchet MS"/>
              </a:rPr>
              <a:t>or</a:t>
            </a:r>
            <a:r>
              <a:rPr sz="1700" b="1" spc="-6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80" dirty="0">
                <a:solidFill>
                  <a:srgbClr val="0169AF"/>
                </a:solidFill>
                <a:latin typeface="Trebuchet MS"/>
                <a:cs typeface="Trebuchet MS"/>
              </a:rPr>
              <a:t>concerns</a:t>
            </a:r>
            <a:r>
              <a:rPr sz="1700" b="1" spc="-6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85" dirty="0">
                <a:solidFill>
                  <a:srgbClr val="0169AF"/>
                </a:solidFill>
                <a:latin typeface="Trebuchet MS"/>
                <a:cs typeface="Trebuchet MS"/>
              </a:rPr>
              <a:t>–</a:t>
            </a:r>
            <a:r>
              <a:rPr sz="1700" b="1" spc="-65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30" dirty="0">
                <a:solidFill>
                  <a:srgbClr val="0169AF"/>
                </a:solidFill>
                <a:latin typeface="Trebuchet MS"/>
                <a:cs typeface="Trebuchet MS"/>
              </a:rPr>
              <a:t>please</a:t>
            </a:r>
            <a:r>
              <a:rPr sz="1700" b="1" spc="-7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20" dirty="0">
                <a:solidFill>
                  <a:srgbClr val="0169AF"/>
                </a:solidFill>
                <a:latin typeface="Trebuchet MS"/>
                <a:cs typeface="Trebuchet MS"/>
              </a:rPr>
              <a:t>speak</a:t>
            </a:r>
            <a:r>
              <a:rPr sz="1700" b="1" spc="-65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35" dirty="0">
                <a:solidFill>
                  <a:srgbClr val="0169AF"/>
                </a:solidFill>
                <a:latin typeface="Trebuchet MS"/>
                <a:cs typeface="Trebuchet MS"/>
              </a:rPr>
              <a:t>to</a:t>
            </a:r>
            <a:r>
              <a:rPr sz="1700" b="1" spc="-7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60" dirty="0">
                <a:solidFill>
                  <a:srgbClr val="0169AF"/>
                </a:solidFill>
                <a:latin typeface="Trebuchet MS"/>
                <a:cs typeface="Trebuchet MS"/>
              </a:rPr>
              <a:t>your</a:t>
            </a:r>
            <a:r>
              <a:rPr sz="1700" b="1" spc="-65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0169AF"/>
                </a:solidFill>
                <a:latin typeface="Trebuchet MS"/>
                <a:cs typeface="Trebuchet MS"/>
              </a:rPr>
              <a:t>tutor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097485" y="7354176"/>
            <a:ext cx="4248150" cy="28212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>
              <a:lnSpc>
                <a:spcPts val="2210"/>
              </a:lnSpc>
            </a:pPr>
            <a:r>
              <a:rPr lang="en-US" sz="1900" b="1" spc="-25" dirty="0">
                <a:solidFill>
                  <a:srgbClr val="0077C1"/>
                </a:solidFill>
                <a:latin typeface="Trebuchet MS"/>
                <a:cs typeface="Trebuchet MS"/>
                <a:hlinkClick r:id="rId4"/>
              </a:rPr>
              <a:t>www.coventry.gov.uk/adulted</a:t>
            </a:r>
            <a:r>
              <a:rPr lang="en-US" sz="1900" b="1" spc="-25" dirty="0">
                <a:solidFill>
                  <a:srgbClr val="0077C1"/>
                </a:solidFill>
                <a:latin typeface="Trebuchet MS"/>
                <a:cs typeface="Trebuchet MS"/>
              </a:rPr>
              <a:t> </a:t>
            </a:r>
            <a:endParaRPr dirty="0"/>
          </a:p>
        </p:txBody>
      </p:sp>
      <p:sp>
        <p:nvSpPr>
          <p:cNvPr id="23" name="object 23"/>
          <p:cNvSpPr txBox="1"/>
          <p:nvPr/>
        </p:nvSpPr>
        <p:spPr>
          <a:xfrm>
            <a:off x="4352645" y="5244452"/>
            <a:ext cx="12115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024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7697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5200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303395" y="5642368"/>
            <a:ext cx="2494280" cy="43815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570"/>
              </a:lnSpc>
              <a:spcBef>
                <a:spcPts val="24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They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ensure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tutor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gets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message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3704" y="1706702"/>
            <a:ext cx="9603105" cy="4842510"/>
            <a:chOff x="833704" y="1706702"/>
            <a:chExt cx="9603105" cy="4842510"/>
          </a:xfrm>
        </p:grpSpPr>
        <p:sp>
          <p:nvSpPr>
            <p:cNvPr id="3" name="object 3"/>
            <p:cNvSpPr/>
            <p:nvPr/>
          </p:nvSpPr>
          <p:spPr>
            <a:xfrm>
              <a:off x="833704" y="1706702"/>
              <a:ext cx="9603105" cy="4842510"/>
            </a:xfrm>
            <a:custGeom>
              <a:avLst/>
              <a:gdLst/>
              <a:ahLst/>
              <a:cxnLst/>
              <a:rect l="l" t="t" r="r" b="b"/>
              <a:pathLst>
                <a:path w="9603105" h="4842509">
                  <a:moveTo>
                    <a:pt x="9602978" y="0"/>
                  </a:moveTo>
                  <a:lnTo>
                    <a:pt x="0" y="0"/>
                  </a:lnTo>
                  <a:lnTo>
                    <a:pt x="0" y="4842002"/>
                  </a:lnTo>
                  <a:lnTo>
                    <a:pt x="9602978" y="4842002"/>
                  </a:lnTo>
                  <a:lnTo>
                    <a:pt x="9602978" y="0"/>
                  </a:lnTo>
                  <a:close/>
                </a:path>
              </a:pathLst>
            </a:custGeom>
            <a:solidFill>
              <a:srgbClr val="0079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42928" y="4225810"/>
              <a:ext cx="5093766" cy="232289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82934" y="886256"/>
            <a:ext cx="9142242" cy="58221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3549650">
              <a:spcBef>
                <a:spcPts val="100"/>
              </a:spcBef>
            </a:pPr>
            <a:r>
              <a:rPr lang="en-US" spc="-245" dirty="0"/>
              <a:t>What you can expect from us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3704" y="6674510"/>
            <a:ext cx="1346263" cy="818146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7635608"/>
            <a:ext cx="11225530" cy="458470"/>
            <a:chOff x="0" y="7635608"/>
            <a:chExt cx="11225530" cy="458470"/>
          </a:xfrm>
        </p:grpSpPr>
        <p:sp>
          <p:nvSpPr>
            <p:cNvPr id="8" name="object 8"/>
            <p:cNvSpPr/>
            <p:nvPr/>
          </p:nvSpPr>
          <p:spPr>
            <a:xfrm>
              <a:off x="158711" y="7635608"/>
              <a:ext cx="1855470" cy="299085"/>
            </a:xfrm>
            <a:custGeom>
              <a:avLst/>
              <a:gdLst/>
              <a:ahLst/>
              <a:cxnLst/>
              <a:rect l="l" t="t" r="r" b="b"/>
              <a:pathLst>
                <a:path w="1855470" h="299084">
                  <a:moveTo>
                    <a:pt x="1854962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854962" y="299085"/>
                  </a:lnTo>
                  <a:lnTo>
                    <a:pt x="1854962" y="0"/>
                  </a:lnTo>
                  <a:close/>
                </a:path>
              </a:pathLst>
            </a:custGeom>
            <a:solidFill>
              <a:srgbClr val="00B3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13623" y="7635608"/>
              <a:ext cx="1789430" cy="299085"/>
            </a:xfrm>
            <a:custGeom>
              <a:avLst/>
              <a:gdLst/>
              <a:ahLst/>
              <a:cxnLst/>
              <a:rect l="l" t="t" r="r" b="b"/>
              <a:pathLst>
                <a:path w="1789429" h="299084">
                  <a:moveTo>
                    <a:pt x="1789049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789049" y="299085"/>
                  </a:lnTo>
                  <a:lnTo>
                    <a:pt x="1789049" y="0"/>
                  </a:lnTo>
                  <a:close/>
                </a:path>
              </a:pathLst>
            </a:custGeom>
            <a:solidFill>
              <a:srgbClr val="E72E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02646" y="7635608"/>
              <a:ext cx="1789430" cy="299085"/>
            </a:xfrm>
            <a:custGeom>
              <a:avLst/>
              <a:gdLst/>
              <a:ahLst/>
              <a:cxnLst/>
              <a:rect l="l" t="t" r="r" b="b"/>
              <a:pathLst>
                <a:path w="1789429" h="299084">
                  <a:moveTo>
                    <a:pt x="1789049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789049" y="299085"/>
                  </a:lnTo>
                  <a:lnTo>
                    <a:pt x="1789049" y="0"/>
                  </a:lnTo>
                  <a:close/>
                </a:path>
              </a:pathLst>
            </a:custGeom>
            <a:solidFill>
              <a:srgbClr val="FCE8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91657" y="7635608"/>
              <a:ext cx="1789430" cy="299085"/>
            </a:xfrm>
            <a:custGeom>
              <a:avLst/>
              <a:gdLst/>
              <a:ahLst/>
              <a:cxnLst/>
              <a:rect l="l" t="t" r="r" b="b"/>
              <a:pathLst>
                <a:path w="1789429" h="299084">
                  <a:moveTo>
                    <a:pt x="1789049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789049" y="299085"/>
                  </a:lnTo>
                  <a:lnTo>
                    <a:pt x="1789049" y="0"/>
                  </a:lnTo>
                  <a:close/>
                </a:path>
              </a:pathLst>
            </a:custGeom>
            <a:solidFill>
              <a:srgbClr val="682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380668" y="7635608"/>
              <a:ext cx="1789430" cy="299085"/>
            </a:xfrm>
            <a:custGeom>
              <a:avLst/>
              <a:gdLst/>
              <a:ahLst/>
              <a:cxnLst/>
              <a:rect l="l" t="t" r="r" b="b"/>
              <a:pathLst>
                <a:path w="1789429" h="299084">
                  <a:moveTo>
                    <a:pt x="1789049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789049" y="299085"/>
                  </a:lnTo>
                  <a:lnTo>
                    <a:pt x="1789049" y="0"/>
                  </a:lnTo>
                  <a:close/>
                </a:path>
              </a:pathLst>
            </a:custGeom>
            <a:solidFill>
              <a:srgbClr val="F7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169679" y="7635608"/>
              <a:ext cx="1897380" cy="299085"/>
            </a:xfrm>
            <a:custGeom>
              <a:avLst/>
              <a:gdLst/>
              <a:ahLst/>
              <a:cxnLst/>
              <a:rect l="l" t="t" r="r" b="b"/>
              <a:pathLst>
                <a:path w="1897379" h="299084">
                  <a:moveTo>
                    <a:pt x="1896999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896999" y="299085"/>
                  </a:lnTo>
                  <a:lnTo>
                    <a:pt x="1896999" y="0"/>
                  </a:lnTo>
                  <a:close/>
                </a:path>
              </a:pathLst>
            </a:custGeom>
            <a:solidFill>
              <a:srgbClr val="D31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7826756"/>
              <a:ext cx="11225530" cy="266700"/>
            </a:xfrm>
            <a:custGeom>
              <a:avLst/>
              <a:gdLst/>
              <a:ahLst/>
              <a:cxnLst/>
              <a:rect l="l" t="t" r="r" b="b"/>
              <a:pathLst>
                <a:path w="11225530" h="266700">
                  <a:moveTo>
                    <a:pt x="190500" y="0"/>
                  </a:moveTo>
                  <a:lnTo>
                    <a:pt x="0" y="0"/>
                  </a:lnTo>
                </a:path>
                <a:path w="11225530" h="266700">
                  <a:moveTo>
                    <a:pt x="11034903" y="0"/>
                  </a:moveTo>
                  <a:lnTo>
                    <a:pt x="11225403" y="0"/>
                  </a:lnTo>
                </a:path>
                <a:path w="11225530" h="266700">
                  <a:moveTo>
                    <a:pt x="266700" y="76200"/>
                  </a:moveTo>
                  <a:lnTo>
                    <a:pt x="266700" y="266700"/>
                  </a:lnTo>
                </a:path>
                <a:path w="11225530" h="266700">
                  <a:moveTo>
                    <a:pt x="10958703" y="76200"/>
                  </a:moveTo>
                  <a:lnTo>
                    <a:pt x="10958703" y="2667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7826756"/>
              <a:ext cx="11225530" cy="266700"/>
            </a:xfrm>
            <a:custGeom>
              <a:avLst/>
              <a:gdLst/>
              <a:ahLst/>
              <a:cxnLst/>
              <a:rect l="l" t="t" r="r" b="b"/>
              <a:pathLst>
                <a:path w="11225530" h="266700">
                  <a:moveTo>
                    <a:pt x="190500" y="0"/>
                  </a:moveTo>
                  <a:lnTo>
                    <a:pt x="0" y="0"/>
                  </a:lnTo>
                </a:path>
                <a:path w="11225530" h="266700">
                  <a:moveTo>
                    <a:pt x="11034903" y="0"/>
                  </a:moveTo>
                  <a:lnTo>
                    <a:pt x="11225403" y="0"/>
                  </a:lnTo>
                </a:path>
                <a:path w="11225530" h="266700">
                  <a:moveTo>
                    <a:pt x="266700" y="76200"/>
                  </a:moveTo>
                  <a:lnTo>
                    <a:pt x="266700" y="266700"/>
                  </a:lnTo>
                </a:path>
                <a:path w="11225530" h="266700">
                  <a:moveTo>
                    <a:pt x="10958703" y="76200"/>
                  </a:moveTo>
                  <a:lnTo>
                    <a:pt x="10958703" y="2667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861468" y="1929790"/>
            <a:ext cx="23895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200" b="1" spc="-145" dirty="0">
                <a:solidFill>
                  <a:srgbClr val="FFFFFF"/>
                </a:solidFill>
                <a:latin typeface="Trebuchet MS"/>
                <a:cs typeface="Trebuchet MS"/>
              </a:rPr>
              <a:t>You</a:t>
            </a:r>
            <a:r>
              <a:rPr sz="2200" b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-30" dirty="0">
                <a:solidFill>
                  <a:srgbClr val="FFFFFF"/>
                </a:solidFill>
                <a:latin typeface="Trebuchet MS"/>
                <a:cs typeface="Trebuchet MS"/>
              </a:rPr>
              <a:t>have</a:t>
            </a:r>
            <a:r>
              <a:rPr sz="2200" b="1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200" b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-40" dirty="0">
                <a:solidFill>
                  <a:srgbClr val="FFFFFF"/>
                </a:solidFill>
                <a:latin typeface="Trebuchet MS"/>
                <a:cs typeface="Trebuchet MS"/>
              </a:rPr>
              <a:t>right</a:t>
            </a:r>
            <a:r>
              <a:rPr sz="2200" b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2200" b="1" spc="-50" dirty="0">
                <a:solidFill>
                  <a:srgbClr val="FFFFFF"/>
                </a:solidFill>
                <a:latin typeface="Trebuchet MS"/>
                <a:cs typeface="Trebuchet MS"/>
              </a:rPr>
              <a:t>information</a:t>
            </a:r>
            <a:r>
              <a:rPr sz="22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-45" dirty="0">
                <a:solidFill>
                  <a:srgbClr val="FFFFFF"/>
                </a:solidFill>
                <a:latin typeface="Trebuchet MS"/>
                <a:cs typeface="Trebuchet MS"/>
              </a:rPr>
              <a:t>about: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61468" y="2762567"/>
            <a:ext cx="3253647" cy="22826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240665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  <a:tab pos="241935" algn="l"/>
              </a:tabLst>
            </a:pPr>
            <a:r>
              <a:rPr lang="en-US" sz="1400" spc="-135" dirty="0">
                <a:solidFill>
                  <a:srgbClr val="FFFFFF"/>
                </a:solidFill>
                <a:latin typeface="Lucida Sans"/>
                <a:cs typeface="Lucida Sans"/>
              </a:rPr>
              <a:t>Courses</a:t>
            </a:r>
            <a:r>
              <a:rPr sz="1400" spc="-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sz="1400" spc="-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95" dirty="0">
                <a:solidFill>
                  <a:srgbClr val="FFFFFF"/>
                </a:solidFill>
                <a:latin typeface="Lucida Sans"/>
                <a:cs typeface="Lucida Sans"/>
              </a:rPr>
              <a:t>entry</a:t>
            </a:r>
            <a:r>
              <a:rPr sz="1400" spc="-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/>
                <a:cs typeface="Lucida Sans"/>
              </a:rPr>
              <a:t>requirements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861468" y="3158528"/>
            <a:ext cx="3066269" cy="22826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240665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  <a:tab pos="241935" algn="l"/>
              </a:tabLst>
            </a:pPr>
            <a:r>
              <a:rPr lang="en-US" sz="1400" spc="-110" dirty="0">
                <a:solidFill>
                  <a:srgbClr val="FFFFFF"/>
                </a:solidFill>
                <a:latin typeface="Lucida Sans"/>
                <a:cs typeface="Lucida Sans"/>
              </a:rPr>
              <a:t>Qualifications</a:t>
            </a:r>
            <a:r>
              <a:rPr sz="1400" spc="-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/>
                <a:cs typeface="Lucida Sans"/>
              </a:rPr>
              <a:t>accreditation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861461" y="3554488"/>
            <a:ext cx="3063151" cy="22826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240665" indent="-228600">
              <a:spcBef>
                <a:spcPts val="100"/>
              </a:spcBef>
              <a:buChar char="•"/>
              <a:tabLst>
                <a:tab pos="240665" algn="l"/>
                <a:tab pos="241935" algn="l"/>
              </a:tabLst>
            </a:pPr>
            <a:r>
              <a:rPr lang="en-US" sz="1400" spc="-145" dirty="0">
                <a:solidFill>
                  <a:srgbClr val="FFFFFF"/>
                </a:solidFill>
                <a:latin typeface="Lucida Sans"/>
                <a:cs typeface="Lucida Sans"/>
              </a:rPr>
              <a:t>Course fees 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5" dirty="0">
                <a:solidFill>
                  <a:srgbClr val="FFFFFF"/>
                </a:solidFill>
                <a:latin typeface="Lucida Sans"/>
                <a:cs typeface="Lucida Sans"/>
              </a:rPr>
              <a:t>help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80" dirty="0">
                <a:solidFill>
                  <a:srgbClr val="FFFFFF"/>
                </a:solidFill>
                <a:latin typeface="Lucida Sans"/>
                <a:cs typeface="Lucida Sans"/>
              </a:rPr>
              <a:t>with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0" dirty="0">
                <a:solidFill>
                  <a:srgbClr val="FFFFFF"/>
                </a:solidFill>
                <a:latin typeface="Lucida Sans"/>
                <a:cs typeface="Lucida Sans"/>
              </a:rPr>
              <a:t>costs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861466" y="4023939"/>
            <a:ext cx="2529334" cy="22826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240665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  <a:tab pos="241935" algn="l"/>
              </a:tabLst>
            </a:pPr>
            <a:r>
              <a:rPr lang="en-US" sz="1400" spc="-125" dirty="0">
                <a:solidFill>
                  <a:srgbClr val="FFFFFF"/>
                </a:solidFill>
                <a:latin typeface="Lucida Sans"/>
                <a:cs typeface="Lucida Sans"/>
              </a:rPr>
              <a:t>Your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40" dirty="0">
                <a:solidFill>
                  <a:srgbClr val="FFFFFF"/>
                </a:solidFill>
                <a:latin typeface="Lucida Sans"/>
                <a:cs typeface="Lucida Sans"/>
              </a:rPr>
              <a:t>course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14" dirty="0">
                <a:solidFill>
                  <a:srgbClr val="FFFFFF"/>
                </a:solidFill>
                <a:latin typeface="Lucida Sans"/>
                <a:cs typeface="Lucida Sans"/>
              </a:rPr>
              <a:t>dates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75" dirty="0">
                <a:solidFill>
                  <a:srgbClr val="FFFFFF"/>
                </a:solidFill>
                <a:latin typeface="Lucida Sans"/>
                <a:cs typeface="Lucida Sans"/>
              </a:rPr>
              <a:t>times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861468" y="4272919"/>
            <a:ext cx="2519857" cy="648704"/>
          </a:xfrm>
          <a:prstGeom prst="rect">
            <a:avLst/>
          </a:prstGeom>
        </p:spPr>
        <p:txBody>
          <a:bodyPr vert="horz" wrap="square" lIns="0" tIns="10160" rIns="0" bIns="0" rtlCol="0" anchor="t">
            <a:spAutoFit/>
          </a:bodyPr>
          <a:lstStyle/>
          <a:p>
            <a:pPr marL="240665" marR="5080" indent="-228600">
              <a:lnSpc>
                <a:spcPct val="101200"/>
              </a:lnSpc>
              <a:spcBef>
                <a:spcPts val="80"/>
              </a:spcBef>
              <a:buChar char="•"/>
              <a:tabLst>
                <a:tab pos="240665" algn="l"/>
                <a:tab pos="241935" algn="l"/>
              </a:tabLst>
            </a:pPr>
            <a:r>
              <a:rPr lang="en-US" sz="1400" spc="-85" dirty="0">
                <a:solidFill>
                  <a:srgbClr val="FFFFFF"/>
                </a:solidFill>
                <a:latin typeface="Lucida Sans"/>
                <a:cs typeface="Lucida Sans"/>
              </a:rPr>
              <a:t>What</a:t>
            </a:r>
            <a:r>
              <a:rPr sz="1400" spc="-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to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45" dirty="0">
                <a:solidFill>
                  <a:srgbClr val="FFFFFF"/>
                </a:solidFill>
                <a:latin typeface="Lucida Sans"/>
                <a:cs typeface="Lucida Sans"/>
              </a:rPr>
              <a:t>do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85" dirty="0">
                <a:solidFill>
                  <a:srgbClr val="FFFFFF"/>
                </a:solidFill>
                <a:latin typeface="Lucida Sans"/>
                <a:cs typeface="Lucida Sans"/>
              </a:rPr>
              <a:t>if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you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can’t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85" dirty="0">
                <a:solidFill>
                  <a:srgbClr val="FFFFFF"/>
                </a:solidFill>
                <a:latin typeface="Lucida Sans"/>
                <a:cs typeface="Lucida Sans"/>
              </a:rPr>
              <a:t>attend, if</a:t>
            </a:r>
            <a:r>
              <a:rPr sz="1400" spc="-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/>
                <a:cs typeface="Lucida Sans"/>
              </a:rPr>
              <a:t>there</a:t>
            </a:r>
            <a:r>
              <a:rPr sz="1400" spc="-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0" dirty="0">
                <a:solidFill>
                  <a:srgbClr val="FFFFFF"/>
                </a:solidFill>
                <a:latin typeface="Lucida Sans"/>
                <a:cs typeface="Lucida Sans"/>
              </a:rPr>
              <a:t>is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14" dirty="0">
                <a:solidFill>
                  <a:srgbClr val="FFFFFF"/>
                </a:solidFill>
                <a:latin typeface="Lucida Sans"/>
                <a:cs typeface="Lucida Sans"/>
              </a:rPr>
              <a:t>an</a:t>
            </a:r>
            <a:r>
              <a:rPr sz="1400" spc="-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/>
                <a:cs typeface="Lucida Sans"/>
              </a:rPr>
              <a:t>incident,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35" dirty="0">
                <a:solidFill>
                  <a:srgbClr val="FFFFFF"/>
                </a:solidFill>
                <a:latin typeface="Lucida Sans"/>
                <a:cs typeface="Lucida Sans"/>
              </a:rPr>
              <a:t>or</a:t>
            </a:r>
            <a:r>
              <a:rPr sz="1400" spc="-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if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you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90" dirty="0">
                <a:solidFill>
                  <a:srgbClr val="FFFFFF"/>
                </a:solidFill>
                <a:latin typeface="Lucida Sans"/>
                <a:cs typeface="Lucida Sans"/>
              </a:rPr>
              <a:t>want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to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lang="en-US" sz="1400" spc="-10" dirty="0">
                <a:solidFill>
                  <a:srgbClr val="FFFFFF"/>
                </a:solidFill>
                <a:latin typeface="Lucida Sans"/>
                <a:cs typeface="Lucida Sans"/>
              </a:rPr>
              <a:t>complain</a:t>
            </a:r>
            <a:endParaRPr sz="1400" dirty="0">
              <a:latin typeface="Lucida Sans"/>
              <a:cs typeface="Lucida San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2667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034903" y="2667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6700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958703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127467" y="1929790"/>
            <a:ext cx="2869565" cy="1011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200" b="1" spc="-145" dirty="0">
                <a:solidFill>
                  <a:srgbClr val="FFFFFF"/>
                </a:solidFill>
                <a:latin typeface="Trebuchet MS"/>
                <a:cs typeface="Trebuchet MS"/>
              </a:rPr>
              <a:t>You</a:t>
            </a:r>
            <a:r>
              <a:rPr sz="22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-30" dirty="0">
                <a:solidFill>
                  <a:srgbClr val="FFFFFF"/>
                </a:solidFill>
                <a:latin typeface="Trebuchet MS"/>
                <a:cs typeface="Trebuchet MS"/>
              </a:rPr>
              <a:t>have</a:t>
            </a:r>
            <a:r>
              <a:rPr sz="2200" b="1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-4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2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Trebuchet MS"/>
                <a:cs typeface="Trebuchet MS"/>
              </a:rPr>
              <a:t>right</a:t>
            </a:r>
            <a:r>
              <a:rPr sz="22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-45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22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-5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2200" b="1" dirty="0">
                <a:solidFill>
                  <a:srgbClr val="FFFFFF"/>
                </a:solidFill>
                <a:latin typeface="Trebuchet MS"/>
                <a:cs typeface="Trebuchet MS"/>
              </a:rPr>
              <a:t>good</a:t>
            </a:r>
            <a:r>
              <a:rPr sz="2200" b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-35" dirty="0">
                <a:solidFill>
                  <a:srgbClr val="FFFFFF"/>
                </a:solidFill>
                <a:latin typeface="Trebuchet MS"/>
                <a:cs typeface="Trebuchet MS"/>
              </a:rPr>
              <a:t>quality</a:t>
            </a:r>
            <a:r>
              <a:rPr sz="22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Trebuchet MS"/>
                <a:cs typeface="Trebuchet MS"/>
              </a:rPr>
              <a:t>service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1400" spc="-170" dirty="0">
                <a:solidFill>
                  <a:srgbClr val="FFFFFF"/>
                </a:solidFill>
                <a:latin typeface="Lucida Sans"/>
                <a:cs typeface="Lucida Sans"/>
              </a:rPr>
              <a:t>This</a:t>
            </a:r>
            <a:r>
              <a:rPr sz="1400" spc="-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Lucida Sans"/>
                <a:cs typeface="Lucida Sans"/>
              </a:rPr>
              <a:t>will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ucida Sans"/>
                <a:cs typeface="Lucida Sans"/>
              </a:rPr>
              <a:t>include: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27455" y="2915436"/>
            <a:ext cx="3892550" cy="3099694"/>
          </a:xfrm>
          <a:prstGeom prst="rect">
            <a:avLst/>
          </a:prstGeom>
        </p:spPr>
        <p:txBody>
          <a:bodyPr vert="horz" wrap="square" lIns="0" tIns="123189" rIns="0" bIns="0" rtlCol="0" anchor="t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69"/>
              </a:spcBef>
              <a:buChar char="•"/>
              <a:tabLst>
                <a:tab pos="241300" algn="l"/>
                <a:tab pos="241935" algn="l"/>
              </a:tabLst>
            </a:pPr>
            <a:r>
              <a:rPr lang="en-US" sz="1400" spc="-85" dirty="0">
                <a:solidFill>
                  <a:srgbClr val="FFFFFF"/>
                </a:solidFill>
                <a:latin typeface="Lucida Sans"/>
                <a:cs typeface="Lucida Sans"/>
              </a:rPr>
              <a:t>A</a:t>
            </a:r>
            <a:r>
              <a:rPr sz="1400" spc="-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/>
                <a:cs typeface="Lucida Sans"/>
              </a:rPr>
              <a:t>safe</a:t>
            </a:r>
            <a:r>
              <a:rPr sz="1400" spc="-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10" dirty="0">
                <a:solidFill>
                  <a:srgbClr val="FFFFFF"/>
                </a:solidFill>
                <a:latin typeface="Lucida Sans"/>
                <a:cs typeface="Lucida Sans"/>
              </a:rPr>
              <a:t>place</a:t>
            </a:r>
            <a:r>
              <a:rPr sz="1400" spc="-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to</a:t>
            </a:r>
            <a:r>
              <a:rPr sz="1400" spc="-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learn</a:t>
            </a:r>
            <a:endParaRPr sz="1400">
              <a:latin typeface="Lucida Sans"/>
              <a:cs typeface="Lucida Sans"/>
            </a:endParaRPr>
          </a:p>
          <a:p>
            <a:pPr marL="241300" indent="-229235">
              <a:lnSpc>
                <a:spcPct val="100000"/>
              </a:lnSpc>
              <a:spcBef>
                <a:spcPts val="869"/>
              </a:spcBef>
              <a:buChar char="•"/>
              <a:tabLst>
                <a:tab pos="241300" algn="l"/>
                <a:tab pos="241935" algn="l"/>
              </a:tabLst>
            </a:pPr>
            <a:r>
              <a:rPr lang="en-US" sz="1400" spc="-95" dirty="0">
                <a:solidFill>
                  <a:srgbClr val="FFFFFF"/>
                </a:solidFill>
                <a:latin typeface="Lucida Sans"/>
                <a:cs typeface="Lucida Sans"/>
              </a:rPr>
              <a:t>Advice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40" dirty="0">
                <a:solidFill>
                  <a:srgbClr val="FFFFFF"/>
                </a:solidFill>
                <a:latin typeface="Lucida Sans"/>
                <a:cs typeface="Lucida Sans"/>
              </a:rPr>
              <a:t>support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during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your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ucida Sans"/>
                <a:cs typeface="Lucida Sans"/>
              </a:rPr>
              <a:t>course</a:t>
            </a:r>
            <a:endParaRPr sz="1400">
              <a:latin typeface="Lucida Sans"/>
              <a:cs typeface="Lucida Sans"/>
            </a:endParaRPr>
          </a:p>
          <a:p>
            <a:pPr marL="241300" indent="-229235">
              <a:lnSpc>
                <a:spcPct val="100000"/>
              </a:lnSpc>
              <a:spcBef>
                <a:spcPts val="869"/>
              </a:spcBef>
              <a:buChar char="•"/>
              <a:tabLst>
                <a:tab pos="241300" algn="l"/>
                <a:tab pos="241935" algn="l"/>
              </a:tabLst>
            </a:pPr>
            <a:r>
              <a:rPr lang="en-US" sz="1400" spc="-105" dirty="0">
                <a:solidFill>
                  <a:srgbClr val="FFFFFF"/>
                </a:solidFill>
                <a:latin typeface="Lucida Sans"/>
                <a:cs typeface="Lucida Sans"/>
              </a:rPr>
              <a:t>Help</a:t>
            </a:r>
            <a:r>
              <a:rPr sz="1400" spc="-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to</a:t>
            </a:r>
            <a:r>
              <a:rPr sz="1400" spc="-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90" dirty="0">
                <a:solidFill>
                  <a:srgbClr val="FFFFFF"/>
                </a:solidFill>
                <a:latin typeface="Lucida Sans"/>
                <a:cs typeface="Lucida Sans"/>
              </a:rPr>
              <a:t>achieve</a:t>
            </a:r>
            <a:r>
              <a:rPr sz="1400" spc="-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your</a:t>
            </a:r>
            <a:r>
              <a:rPr sz="1400" spc="-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ucida Sans"/>
                <a:cs typeface="Lucida Sans"/>
              </a:rPr>
              <a:t>goals</a:t>
            </a:r>
            <a:endParaRPr sz="1400">
              <a:latin typeface="Lucida Sans"/>
              <a:cs typeface="Lucida Sans"/>
            </a:endParaRPr>
          </a:p>
          <a:p>
            <a:pPr marL="241300" marR="184785" indent="-229235">
              <a:lnSpc>
                <a:spcPct val="101200"/>
              </a:lnSpc>
              <a:spcBef>
                <a:spcPts val="850"/>
              </a:spcBef>
              <a:buChar char="•"/>
              <a:tabLst>
                <a:tab pos="241300" algn="l"/>
                <a:tab pos="241935" algn="l"/>
              </a:tabLst>
            </a:pPr>
            <a:r>
              <a:rPr lang="en-US" sz="1400" spc="-125" dirty="0">
                <a:solidFill>
                  <a:srgbClr val="FFFFFF"/>
                </a:solidFill>
                <a:latin typeface="Lucida Sans"/>
                <a:cs typeface="Lucida Sans"/>
              </a:rPr>
              <a:t>Tutors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80" dirty="0">
                <a:solidFill>
                  <a:srgbClr val="FFFFFF"/>
                </a:solidFill>
                <a:latin typeface="Lucida Sans"/>
                <a:cs typeface="Lucida Sans"/>
              </a:rPr>
              <a:t>with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14" dirty="0">
                <a:solidFill>
                  <a:srgbClr val="FFFFFF"/>
                </a:solidFill>
                <a:latin typeface="Lucida Sans"/>
                <a:cs typeface="Lucida Sans"/>
              </a:rPr>
              <a:t>skills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10" dirty="0">
                <a:solidFill>
                  <a:srgbClr val="FFFFFF"/>
                </a:solidFill>
                <a:latin typeface="Lucida Sans"/>
                <a:cs typeface="Lucida Sans"/>
              </a:rPr>
              <a:t>experience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5" dirty="0">
                <a:solidFill>
                  <a:srgbClr val="FFFFFF"/>
                </a:solidFill>
                <a:latin typeface="Lucida Sans"/>
                <a:cs typeface="Lucida Sans"/>
              </a:rPr>
              <a:t>in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95" dirty="0">
                <a:solidFill>
                  <a:srgbClr val="FFFFFF"/>
                </a:solidFill>
                <a:latin typeface="Lucida Sans"/>
                <a:cs typeface="Lucida Sans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/>
                <a:cs typeface="Lucida Sans"/>
              </a:rPr>
              <a:t>subject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you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/>
                <a:cs typeface="Lucida Sans"/>
              </a:rPr>
              <a:t>are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ucida Sans"/>
                <a:cs typeface="Lucida Sans"/>
              </a:rPr>
              <a:t>learning</a:t>
            </a:r>
            <a:endParaRPr sz="1400">
              <a:latin typeface="Lucida Sans"/>
              <a:cs typeface="Lucida Sans"/>
            </a:endParaRPr>
          </a:p>
          <a:p>
            <a:pPr marL="241300" indent="-229235">
              <a:lnSpc>
                <a:spcPct val="100000"/>
              </a:lnSpc>
              <a:spcBef>
                <a:spcPts val="869"/>
              </a:spcBef>
              <a:buChar char="•"/>
              <a:tabLst>
                <a:tab pos="241300" algn="l"/>
                <a:tab pos="241935" algn="l"/>
              </a:tabLst>
            </a:pPr>
            <a:r>
              <a:rPr lang="en-US" sz="1400" spc="-125" dirty="0">
                <a:solidFill>
                  <a:srgbClr val="FFFFFF"/>
                </a:solidFill>
                <a:latin typeface="Lucida Sans"/>
                <a:cs typeface="Lucida Sans"/>
              </a:rPr>
              <a:t>Tutors</a:t>
            </a:r>
            <a:r>
              <a:rPr sz="1400" spc="-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/>
                <a:cs typeface="Lucida Sans"/>
              </a:rPr>
              <a:t>who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Lucida Sans"/>
                <a:cs typeface="Lucida Sans"/>
              </a:rPr>
              <a:t>will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find</a:t>
            </a:r>
            <a:r>
              <a:rPr sz="1400" spc="-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out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your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lang="en-US" sz="1400" spc="-100" dirty="0">
                <a:solidFill>
                  <a:srgbClr val="FFFFFF"/>
                </a:solidFill>
                <a:latin typeface="Lucida Sans"/>
                <a:cs typeface="Lucida Sans"/>
              </a:rPr>
              <a:t>learning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70" dirty="0">
                <a:solidFill>
                  <a:srgbClr val="FFFFFF"/>
                </a:solidFill>
                <a:latin typeface="Lucida Sans"/>
                <a:cs typeface="Lucida Sans"/>
              </a:rPr>
              <a:t>needs</a:t>
            </a:r>
            <a:endParaRPr sz="1400">
              <a:latin typeface="Lucida Sans"/>
              <a:cs typeface="Lucida Sans"/>
            </a:endParaRPr>
          </a:p>
          <a:p>
            <a:pPr marL="241300" indent="-229235">
              <a:lnSpc>
                <a:spcPct val="100000"/>
              </a:lnSpc>
              <a:spcBef>
                <a:spcPts val="880"/>
              </a:spcBef>
              <a:buChar char="•"/>
              <a:tabLst>
                <a:tab pos="241300" algn="l"/>
                <a:tab pos="241935" algn="l"/>
              </a:tabLst>
            </a:pPr>
            <a:r>
              <a:rPr lang="en-US" sz="1400" spc="-125" dirty="0">
                <a:solidFill>
                  <a:srgbClr val="FFFFFF"/>
                </a:solidFill>
                <a:latin typeface="Lucida Sans"/>
                <a:cs typeface="Lucida Sans"/>
              </a:rPr>
              <a:t>Prompt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,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14" dirty="0">
                <a:solidFill>
                  <a:srgbClr val="FFFFFF"/>
                </a:solidFill>
                <a:latin typeface="Lucida Sans"/>
                <a:cs typeface="Lucida Sans"/>
              </a:rPr>
              <a:t>regular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10" dirty="0">
                <a:solidFill>
                  <a:srgbClr val="FFFFFF"/>
                </a:solidFill>
                <a:latin typeface="Lucida Sans"/>
                <a:cs typeface="Lucida Sans"/>
              </a:rPr>
              <a:t>feedback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35" dirty="0">
                <a:solidFill>
                  <a:srgbClr val="FFFFFF"/>
                </a:solidFill>
                <a:latin typeface="Lucida Sans"/>
                <a:cs typeface="Lucida Sans"/>
              </a:rPr>
              <a:t>on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your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work</a:t>
            </a:r>
            <a:endParaRPr sz="1400">
              <a:latin typeface="Lucida Sans"/>
              <a:cs typeface="Lucida Sans"/>
            </a:endParaRPr>
          </a:p>
          <a:p>
            <a:pPr marL="241300" marR="232410" indent="-229235">
              <a:lnSpc>
                <a:spcPct val="101699"/>
              </a:lnSpc>
              <a:spcBef>
                <a:spcPts val="850"/>
              </a:spcBef>
              <a:buChar char="•"/>
              <a:tabLst>
                <a:tab pos="241935" algn="l"/>
                <a:tab pos="258445" algn="l"/>
              </a:tabLst>
            </a:pPr>
            <a:r>
              <a:rPr lang="en-US" sz="1400" spc="-95" dirty="0">
                <a:solidFill>
                  <a:srgbClr val="FFFFFF"/>
                </a:solidFill>
                <a:latin typeface="Lucida Sans"/>
                <a:cs typeface="Lucida Sans"/>
              </a:rPr>
              <a:t>Information and advice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about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85" dirty="0">
                <a:solidFill>
                  <a:srgbClr val="FFFFFF"/>
                </a:solidFill>
                <a:latin typeface="Lucida Sans"/>
                <a:cs typeface="Lucida Sans"/>
              </a:rPr>
              <a:t>what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you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can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45" dirty="0">
                <a:solidFill>
                  <a:srgbClr val="FFFFFF"/>
                </a:solidFill>
                <a:latin typeface="Lucida Sans"/>
                <a:cs typeface="Lucida Sans"/>
              </a:rPr>
              <a:t>do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95" dirty="0">
                <a:solidFill>
                  <a:srgbClr val="FFFFFF"/>
                </a:solidFill>
                <a:latin typeface="Lucida Sans"/>
                <a:cs typeface="Lucida Sans"/>
              </a:rPr>
              <a:t>after</a:t>
            </a:r>
            <a:r>
              <a:rPr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85" dirty="0">
                <a:solidFill>
                  <a:srgbClr val="FFFFFF"/>
                </a:solidFill>
                <a:latin typeface="Lucida Sans"/>
                <a:cs typeface="Lucida Sans"/>
              </a:rPr>
              <a:t>your </a:t>
            </a:r>
            <a:r>
              <a:rPr sz="1400" spc="-140" dirty="0">
                <a:solidFill>
                  <a:srgbClr val="FFFFFF"/>
                </a:solidFill>
                <a:latin typeface="Lucida Sans"/>
                <a:cs typeface="Lucida Sans"/>
              </a:rPr>
              <a:t>course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has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ucida Sans"/>
                <a:cs typeface="Lucida Sans"/>
              </a:rPr>
              <a:t>finished</a:t>
            </a:r>
            <a:endParaRPr sz="1400">
              <a:latin typeface="Lucida Sans"/>
              <a:cs typeface="Lucida Sans"/>
            </a:endParaRPr>
          </a:p>
          <a:p>
            <a:pPr marL="241300" indent="-229235">
              <a:spcBef>
                <a:spcPts val="875"/>
              </a:spcBef>
              <a:buChar char="•"/>
              <a:tabLst>
                <a:tab pos="241300" algn="l"/>
                <a:tab pos="241935" algn="l"/>
              </a:tabLst>
            </a:pPr>
            <a:r>
              <a:rPr lang="en-US" sz="1400" spc="-95" dirty="0">
                <a:solidFill>
                  <a:srgbClr val="FFFFFF"/>
                </a:solidFill>
                <a:latin typeface="Lucida Sans"/>
                <a:cs typeface="Lucida Sans"/>
              </a:rPr>
              <a:t>The</a:t>
            </a:r>
            <a:r>
              <a:rPr lang="en-US"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0" dirty="0">
                <a:solidFill>
                  <a:srgbClr val="FFFFFF"/>
                </a:solidFill>
                <a:latin typeface="Lucida Sans"/>
                <a:cs typeface="Lucida Sans"/>
              </a:rPr>
              <a:t>chance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to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90" dirty="0">
                <a:solidFill>
                  <a:srgbClr val="FFFFFF"/>
                </a:solidFill>
                <a:latin typeface="Lucida Sans"/>
                <a:cs typeface="Lucida Sans"/>
              </a:rPr>
              <a:t>give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your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80" dirty="0">
                <a:solidFill>
                  <a:srgbClr val="FFFFFF"/>
                </a:solidFill>
                <a:latin typeface="Lucida Sans"/>
                <a:cs typeface="Lucida Sans"/>
              </a:rPr>
              <a:t>views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about</a:t>
            </a:r>
            <a:r>
              <a:rPr lang="en-US" sz="1400" spc="-35" dirty="0">
                <a:solidFill>
                  <a:srgbClr val="FFFFFF"/>
                </a:solidFill>
                <a:latin typeface="Lucida Sans"/>
                <a:cs typeface="Lucida Sans"/>
              </a:rPr>
              <a:t> the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Lucida Sans"/>
                <a:cs typeface="Lucida Sans"/>
              </a:rPr>
              <a:t>course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27467" y="6124549"/>
            <a:ext cx="8964930" cy="152273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240665" indent="-228600">
              <a:spcBef>
                <a:spcPts val="100"/>
              </a:spcBef>
              <a:buChar char="•"/>
              <a:tabLst>
                <a:tab pos="240665" algn="l"/>
                <a:tab pos="241935" algn="l"/>
              </a:tabLst>
            </a:pPr>
            <a:r>
              <a:rPr lang="en-US" sz="1400" spc="-125" dirty="0">
                <a:solidFill>
                  <a:srgbClr val="FFFFFF"/>
                </a:solidFill>
                <a:latin typeface="Lucida Sans"/>
                <a:cs typeface="Lucida Sans"/>
              </a:rPr>
              <a:t>A prompt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,</a:t>
            </a:r>
            <a:r>
              <a:rPr sz="1400" spc="-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5" dirty="0">
                <a:solidFill>
                  <a:srgbClr val="FFFFFF"/>
                </a:solidFill>
                <a:latin typeface="Lucida Sans"/>
                <a:cs typeface="Lucida Sans"/>
              </a:rPr>
              <a:t>fair</a:t>
            </a:r>
            <a:r>
              <a:rPr sz="1400" spc="-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response</a:t>
            </a:r>
            <a:r>
              <a:rPr sz="1400" spc="-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to</a:t>
            </a:r>
            <a:r>
              <a:rPr sz="1400" spc="-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/>
                <a:cs typeface="Lucida Sans"/>
              </a:rPr>
              <a:t>any</a:t>
            </a:r>
            <a:r>
              <a:rPr sz="1400" spc="-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ucida Sans"/>
                <a:cs typeface="Lucida Sans"/>
              </a:rPr>
              <a:t>complaint</a:t>
            </a:r>
            <a:endParaRPr sz="14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</a:pPr>
            <a:endParaRPr sz="16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Lucida Sans"/>
              <a:cs typeface="Lucida Sans"/>
            </a:endParaRPr>
          </a:p>
          <a:p>
            <a:pPr marR="24130" algn="r">
              <a:lnSpc>
                <a:spcPct val="100000"/>
              </a:lnSpc>
            </a:pPr>
            <a:r>
              <a:rPr sz="1700" b="1" dirty="0">
                <a:solidFill>
                  <a:srgbClr val="0169AF"/>
                </a:solidFill>
                <a:latin typeface="Trebuchet MS"/>
                <a:cs typeface="Trebuchet MS"/>
              </a:rPr>
              <a:t>If</a:t>
            </a:r>
            <a:r>
              <a:rPr sz="1700" b="1" spc="-85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35" dirty="0">
                <a:solidFill>
                  <a:srgbClr val="0169AF"/>
                </a:solidFill>
                <a:latin typeface="Trebuchet MS"/>
                <a:cs typeface="Trebuchet MS"/>
              </a:rPr>
              <a:t>you</a:t>
            </a:r>
            <a:r>
              <a:rPr sz="1700" b="1" spc="-7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40" dirty="0">
                <a:solidFill>
                  <a:srgbClr val="0169AF"/>
                </a:solidFill>
                <a:latin typeface="Trebuchet MS"/>
                <a:cs typeface="Trebuchet MS"/>
              </a:rPr>
              <a:t>have</a:t>
            </a:r>
            <a:r>
              <a:rPr sz="1700" b="1" spc="-65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0169AF"/>
                </a:solidFill>
                <a:latin typeface="Trebuchet MS"/>
                <a:cs typeface="Trebuchet MS"/>
              </a:rPr>
              <a:t>any</a:t>
            </a:r>
            <a:r>
              <a:rPr sz="1700" b="1" spc="-7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35" dirty="0">
                <a:solidFill>
                  <a:srgbClr val="0169AF"/>
                </a:solidFill>
                <a:latin typeface="Trebuchet MS"/>
                <a:cs typeface="Trebuchet MS"/>
              </a:rPr>
              <a:t>questions</a:t>
            </a:r>
            <a:r>
              <a:rPr sz="1700" b="1" spc="-7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75" dirty="0">
                <a:solidFill>
                  <a:srgbClr val="0169AF"/>
                </a:solidFill>
                <a:latin typeface="Trebuchet MS"/>
                <a:cs typeface="Trebuchet MS"/>
              </a:rPr>
              <a:t>or</a:t>
            </a:r>
            <a:r>
              <a:rPr sz="1700" b="1" spc="-6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80" dirty="0">
                <a:solidFill>
                  <a:srgbClr val="0169AF"/>
                </a:solidFill>
                <a:latin typeface="Trebuchet MS"/>
                <a:cs typeface="Trebuchet MS"/>
              </a:rPr>
              <a:t>concerns</a:t>
            </a:r>
            <a:r>
              <a:rPr sz="1700" b="1" spc="-6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85" dirty="0">
                <a:solidFill>
                  <a:srgbClr val="0169AF"/>
                </a:solidFill>
                <a:latin typeface="Trebuchet MS"/>
                <a:cs typeface="Trebuchet MS"/>
              </a:rPr>
              <a:t>–</a:t>
            </a:r>
            <a:r>
              <a:rPr sz="1700" b="1" spc="-65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30" dirty="0">
                <a:solidFill>
                  <a:srgbClr val="0169AF"/>
                </a:solidFill>
                <a:latin typeface="Trebuchet MS"/>
                <a:cs typeface="Trebuchet MS"/>
              </a:rPr>
              <a:t>please</a:t>
            </a:r>
            <a:r>
              <a:rPr sz="1700" b="1" spc="-7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20" dirty="0">
                <a:solidFill>
                  <a:srgbClr val="0169AF"/>
                </a:solidFill>
                <a:latin typeface="Trebuchet MS"/>
                <a:cs typeface="Trebuchet MS"/>
              </a:rPr>
              <a:t>speak</a:t>
            </a:r>
            <a:r>
              <a:rPr sz="1700" b="1" spc="-65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35" dirty="0">
                <a:solidFill>
                  <a:srgbClr val="0169AF"/>
                </a:solidFill>
                <a:latin typeface="Trebuchet MS"/>
                <a:cs typeface="Trebuchet MS"/>
              </a:rPr>
              <a:t>to</a:t>
            </a:r>
            <a:r>
              <a:rPr sz="1700" b="1" spc="-7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60" dirty="0">
                <a:solidFill>
                  <a:srgbClr val="0169AF"/>
                </a:solidFill>
                <a:latin typeface="Trebuchet MS"/>
                <a:cs typeface="Trebuchet MS"/>
              </a:rPr>
              <a:t>your</a:t>
            </a:r>
            <a:r>
              <a:rPr sz="1700" b="1" spc="-65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0169AF"/>
                </a:solidFill>
                <a:latin typeface="Trebuchet MS"/>
                <a:cs typeface="Trebuchet MS"/>
              </a:rPr>
              <a:t>tutor</a:t>
            </a:r>
            <a:endParaRPr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en-US" sz="1750">
              <a:latin typeface="Trebuchet MS"/>
              <a:cs typeface="Trebuchet MS"/>
            </a:endParaRPr>
          </a:p>
          <a:p>
            <a:pPr marR="5080" algn="r">
              <a:spcBef>
                <a:spcPts val="5"/>
              </a:spcBef>
            </a:pPr>
            <a:r>
              <a:rPr sz="1900" b="1" spc="-50" dirty="0">
                <a:solidFill>
                  <a:srgbClr val="0077C1"/>
                </a:solidFill>
                <a:latin typeface="Trebuchet MS"/>
                <a:cs typeface="Trebuchet MS"/>
                <a:hlinkClick r:id="rId4"/>
              </a:rPr>
              <a:t>www.</a:t>
            </a:r>
            <a:r>
              <a:rPr lang="en-US" sz="1900" b="1" spc="-50" dirty="0">
                <a:solidFill>
                  <a:srgbClr val="0077C1"/>
                </a:solidFill>
                <a:latin typeface="Trebuchet MS"/>
                <a:cs typeface="Trebuchet MS"/>
                <a:hlinkClick r:id="rId4"/>
              </a:rPr>
              <a:t>coventry</a:t>
            </a:r>
            <a:r>
              <a:rPr sz="1900" b="1" spc="-50" dirty="0">
                <a:solidFill>
                  <a:srgbClr val="0077C1"/>
                </a:solidFill>
                <a:latin typeface="Trebuchet MS"/>
                <a:cs typeface="Trebuchet MS"/>
                <a:hlinkClick r:id="rId4"/>
              </a:rPr>
              <a:t>.gov.uk/</a:t>
            </a:r>
            <a:r>
              <a:rPr lang="en-US" sz="1900" b="1" spc="-50" dirty="0">
                <a:solidFill>
                  <a:srgbClr val="0077C1"/>
                </a:solidFill>
                <a:latin typeface="Trebuchet MS"/>
                <a:cs typeface="Trebuchet MS"/>
                <a:hlinkClick r:id="rId4"/>
              </a:rPr>
              <a:t>adulted</a:t>
            </a:r>
            <a:r>
              <a:rPr lang="en-US" sz="1900" b="1" spc="-50" dirty="0">
                <a:solidFill>
                  <a:srgbClr val="0077C1"/>
                </a:solidFill>
                <a:latin typeface="Trebuchet MS"/>
                <a:cs typeface="Trebuchet MS"/>
              </a:rPr>
              <a:t> </a:t>
            </a:r>
            <a:endParaRPr lang="en-US" sz="1900" b="1" spc="-10" dirty="0">
              <a:solidFill>
                <a:srgbClr val="0077C1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3704" y="1717497"/>
            <a:ext cx="9603105" cy="4831715"/>
          </a:xfrm>
          <a:custGeom>
            <a:avLst/>
            <a:gdLst/>
            <a:ahLst/>
            <a:cxnLst/>
            <a:rect l="l" t="t" r="r" b="b"/>
            <a:pathLst>
              <a:path w="9603105" h="4831715">
                <a:moveTo>
                  <a:pt x="9602978" y="0"/>
                </a:moveTo>
                <a:lnTo>
                  <a:pt x="0" y="0"/>
                </a:lnTo>
                <a:lnTo>
                  <a:pt x="0" y="4831207"/>
                </a:lnTo>
                <a:lnTo>
                  <a:pt x="9602978" y="4831207"/>
                </a:lnTo>
                <a:lnTo>
                  <a:pt x="9602978" y="0"/>
                </a:lnTo>
                <a:close/>
              </a:path>
            </a:pathLst>
          </a:custGeom>
          <a:solidFill>
            <a:srgbClr val="0079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65" dirty="0"/>
              <a:t>Using</a:t>
            </a:r>
            <a:r>
              <a:rPr sz="4200" spc="-195" dirty="0"/>
              <a:t> </a:t>
            </a:r>
            <a:r>
              <a:rPr sz="4200" spc="-114" dirty="0"/>
              <a:t>the</a:t>
            </a:r>
            <a:r>
              <a:rPr sz="4200" spc="-170" dirty="0"/>
              <a:t> </a:t>
            </a:r>
            <a:r>
              <a:rPr sz="4200" spc="-190" dirty="0"/>
              <a:t>internet</a:t>
            </a:r>
            <a:r>
              <a:rPr sz="4200" spc="-140" dirty="0"/>
              <a:t> </a:t>
            </a:r>
            <a:r>
              <a:rPr sz="4200" spc="-45" dirty="0"/>
              <a:t>safely</a:t>
            </a:r>
            <a:endParaRPr sz="4200"/>
          </a:p>
        </p:txBody>
      </p:sp>
      <p:sp>
        <p:nvSpPr>
          <p:cNvPr id="4" name="object 4"/>
          <p:cNvSpPr txBox="1"/>
          <p:nvPr/>
        </p:nvSpPr>
        <p:spPr>
          <a:xfrm>
            <a:off x="1035316" y="1975307"/>
            <a:ext cx="336931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114" dirty="0">
                <a:solidFill>
                  <a:srgbClr val="FFFFFF"/>
                </a:solidFill>
                <a:latin typeface="Trebuchet MS"/>
                <a:cs typeface="Trebuchet MS"/>
              </a:rPr>
              <a:t>Tips</a:t>
            </a:r>
            <a:r>
              <a:rPr sz="2200" b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-90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2200" b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Trebuchet MS"/>
                <a:cs typeface="Trebuchet MS"/>
              </a:rPr>
              <a:t>staying</a:t>
            </a:r>
            <a:r>
              <a:rPr sz="2200" b="1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Trebuchet MS"/>
                <a:cs typeface="Trebuchet MS"/>
              </a:rPr>
              <a:t>safe</a:t>
            </a:r>
            <a:r>
              <a:rPr sz="2200" b="1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Trebuchet MS"/>
                <a:cs typeface="Trebuchet MS"/>
              </a:rPr>
              <a:t>online</a:t>
            </a:r>
            <a:endParaRPr sz="22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3704" y="6674510"/>
            <a:ext cx="1346263" cy="818146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0" y="7635608"/>
            <a:ext cx="11225530" cy="458470"/>
            <a:chOff x="0" y="7635608"/>
            <a:chExt cx="11225530" cy="458470"/>
          </a:xfrm>
        </p:grpSpPr>
        <p:sp>
          <p:nvSpPr>
            <p:cNvPr id="7" name="object 7"/>
            <p:cNvSpPr/>
            <p:nvPr/>
          </p:nvSpPr>
          <p:spPr>
            <a:xfrm>
              <a:off x="158711" y="7635608"/>
              <a:ext cx="1855470" cy="299085"/>
            </a:xfrm>
            <a:custGeom>
              <a:avLst/>
              <a:gdLst/>
              <a:ahLst/>
              <a:cxnLst/>
              <a:rect l="l" t="t" r="r" b="b"/>
              <a:pathLst>
                <a:path w="1855470" h="299084">
                  <a:moveTo>
                    <a:pt x="1854962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854962" y="299085"/>
                  </a:lnTo>
                  <a:lnTo>
                    <a:pt x="1854962" y="0"/>
                  </a:lnTo>
                  <a:close/>
                </a:path>
              </a:pathLst>
            </a:custGeom>
            <a:solidFill>
              <a:srgbClr val="00B3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13623" y="7635608"/>
              <a:ext cx="1789430" cy="299085"/>
            </a:xfrm>
            <a:custGeom>
              <a:avLst/>
              <a:gdLst/>
              <a:ahLst/>
              <a:cxnLst/>
              <a:rect l="l" t="t" r="r" b="b"/>
              <a:pathLst>
                <a:path w="1789429" h="299084">
                  <a:moveTo>
                    <a:pt x="1789049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789049" y="299085"/>
                  </a:lnTo>
                  <a:lnTo>
                    <a:pt x="1789049" y="0"/>
                  </a:lnTo>
                  <a:close/>
                </a:path>
              </a:pathLst>
            </a:custGeom>
            <a:solidFill>
              <a:srgbClr val="E72E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02646" y="7635608"/>
              <a:ext cx="1789430" cy="299085"/>
            </a:xfrm>
            <a:custGeom>
              <a:avLst/>
              <a:gdLst/>
              <a:ahLst/>
              <a:cxnLst/>
              <a:rect l="l" t="t" r="r" b="b"/>
              <a:pathLst>
                <a:path w="1789429" h="299084">
                  <a:moveTo>
                    <a:pt x="1789049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789049" y="299085"/>
                  </a:lnTo>
                  <a:lnTo>
                    <a:pt x="1789049" y="0"/>
                  </a:lnTo>
                  <a:close/>
                </a:path>
              </a:pathLst>
            </a:custGeom>
            <a:solidFill>
              <a:srgbClr val="FCE8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91657" y="7635608"/>
              <a:ext cx="1789430" cy="299085"/>
            </a:xfrm>
            <a:custGeom>
              <a:avLst/>
              <a:gdLst/>
              <a:ahLst/>
              <a:cxnLst/>
              <a:rect l="l" t="t" r="r" b="b"/>
              <a:pathLst>
                <a:path w="1789429" h="299084">
                  <a:moveTo>
                    <a:pt x="1789049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789049" y="299085"/>
                  </a:lnTo>
                  <a:lnTo>
                    <a:pt x="1789049" y="0"/>
                  </a:lnTo>
                  <a:close/>
                </a:path>
              </a:pathLst>
            </a:custGeom>
            <a:solidFill>
              <a:srgbClr val="682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380668" y="7635608"/>
              <a:ext cx="1789430" cy="299085"/>
            </a:xfrm>
            <a:custGeom>
              <a:avLst/>
              <a:gdLst/>
              <a:ahLst/>
              <a:cxnLst/>
              <a:rect l="l" t="t" r="r" b="b"/>
              <a:pathLst>
                <a:path w="1789429" h="299084">
                  <a:moveTo>
                    <a:pt x="1789049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789049" y="299085"/>
                  </a:lnTo>
                  <a:lnTo>
                    <a:pt x="1789049" y="0"/>
                  </a:lnTo>
                  <a:close/>
                </a:path>
              </a:pathLst>
            </a:custGeom>
            <a:solidFill>
              <a:srgbClr val="F7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169679" y="7635608"/>
              <a:ext cx="1897380" cy="299085"/>
            </a:xfrm>
            <a:custGeom>
              <a:avLst/>
              <a:gdLst/>
              <a:ahLst/>
              <a:cxnLst/>
              <a:rect l="l" t="t" r="r" b="b"/>
              <a:pathLst>
                <a:path w="1897379" h="299084">
                  <a:moveTo>
                    <a:pt x="1896999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896999" y="299085"/>
                  </a:lnTo>
                  <a:lnTo>
                    <a:pt x="1896999" y="0"/>
                  </a:lnTo>
                  <a:close/>
                </a:path>
              </a:pathLst>
            </a:custGeom>
            <a:solidFill>
              <a:srgbClr val="D31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7826756"/>
              <a:ext cx="11225530" cy="266700"/>
            </a:xfrm>
            <a:custGeom>
              <a:avLst/>
              <a:gdLst/>
              <a:ahLst/>
              <a:cxnLst/>
              <a:rect l="l" t="t" r="r" b="b"/>
              <a:pathLst>
                <a:path w="11225530" h="266700">
                  <a:moveTo>
                    <a:pt x="190500" y="0"/>
                  </a:moveTo>
                  <a:lnTo>
                    <a:pt x="0" y="0"/>
                  </a:lnTo>
                </a:path>
                <a:path w="11225530" h="266700">
                  <a:moveTo>
                    <a:pt x="11034903" y="0"/>
                  </a:moveTo>
                  <a:lnTo>
                    <a:pt x="11225403" y="0"/>
                  </a:lnTo>
                </a:path>
                <a:path w="11225530" h="266700">
                  <a:moveTo>
                    <a:pt x="266700" y="76200"/>
                  </a:moveTo>
                  <a:lnTo>
                    <a:pt x="266700" y="266700"/>
                  </a:lnTo>
                </a:path>
                <a:path w="11225530" h="266700">
                  <a:moveTo>
                    <a:pt x="10958703" y="76200"/>
                  </a:moveTo>
                  <a:lnTo>
                    <a:pt x="10958703" y="2667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7826756"/>
              <a:ext cx="11225530" cy="266700"/>
            </a:xfrm>
            <a:custGeom>
              <a:avLst/>
              <a:gdLst/>
              <a:ahLst/>
              <a:cxnLst/>
              <a:rect l="l" t="t" r="r" b="b"/>
              <a:pathLst>
                <a:path w="11225530" h="266700">
                  <a:moveTo>
                    <a:pt x="190500" y="0"/>
                  </a:moveTo>
                  <a:lnTo>
                    <a:pt x="0" y="0"/>
                  </a:lnTo>
                </a:path>
                <a:path w="11225530" h="266700">
                  <a:moveTo>
                    <a:pt x="11034903" y="0"/>
                  </a:moveTo>
                  <a:lnTo>
                    <a:pt x="11225403" y="0"/>
                  </a:lnTo>
                </a:path>
                <a:path w="11225530" h="266700">
                  <a:moveTo>
                    <a:pt x="266700" y="76200"/>
                  </a:moveTo>
                  <a:lnTo>
                    <a:pt x="266700" y="266700"/>
                  </a:lnTo>
                </a:path>
                <a:path w="11225530" h="266700">
                  <a:moveTo>
                    <a:pt x="10958703" y="76200"/>
                  </a:moveTo>
                  <a:lnTo>
                    <a:pt x="10958703" y="2667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0" y="2667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034903" y="2667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6700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958703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079011" y="6827342"/>
            <a:ext cx="6369685" cy="83502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0169AF"/>
                </a:solidFill>
                <a:latin typeface="Trebuchet MS"/>
                <a:cs typeface="Trebuchet MS"/>
              </a:rPr>
              <a:t>If</a:t>
            </a:r>
            <a:r>
              <a:rPr sz="1700" b="1" spc="-85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35" dirty="0">
                <a:solidFill>
                  <a:srgbClr val="0169AF"/>
                </a:solidFill>
                <a:latin typeface="Trebuchet MS"/>
                <a:cs typeface="Trebuchet MS"/>
              </a:rPr>
              <a:t>you</a:t>
            </a:r>
            <a:r>
              <a:rPr sz="1700" b="1" spc="-7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40" dirty="0">
                <a:solidFill>
                  <a:srgbClr val="0169AF"/>
                </a:solidFill>
                <a:latin typeface="Trebuchet MS"/>
                <a:cs typeface="Trebuchet MS"/>
              </a:rPr>
              <a:t>have</a:t>
            </a:r>
            <a:r>
              <a:rPr sz="1700" b="1" spc="-65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0169AF"/>
                </a:solidFill>
                <a:latin typeface="Trebuchet MS"/>
                <a:cs typeface="Trebuchet MS"/>
              </a:rPr>
              <a:t>any</a:t>
            </a:r>
            <a:r>
              <a:rPr sz="1700" b="1" spc="-7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35" dirty="0">
                <a:solidFill>
                  <a:srgbClr val="0169AF"/>
                </a:solidFill>
                <a:latin typeface="Trebuchet MS"/>
                <a:cs typeface="Trebuchet MS"/>
              </a:rPr>
              <a:t>questions</a:t>
            </a:r>
            <a:r>
              <a:rPr sz="1700" b="1" spc="-7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75" dirty="0">
                <a:solidFill>
                  <a:srgbClr val="0169AF"/>
                </a:solidFill>
                <a:latin typeface="Trebuchet MS"/>
                <a:cs typeface="Trebuchet MS"/>
              </a:rPr>
              <a:t>or</a:t>
            </a:r>
            <a:r>
              <a:rPr sz="1700" b="1" spc="-6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80" dirty="0">
                <a:solidFill>
                  <a:srgbClr val="0169AF"/>
                </a:solidFill>
                <a:latin typeface="Trebuchet MS"/>
                <a:cs typeface="Trebuchet MS"/>
              </a:rPr>
              <a:t>concerns</a:t>
            </a:r>
            <a:r>
              <a:rPr sz="1700" b="1" spc="-6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85" dirty="0">
                <a:solidFill>
                  <a:srgbClr val="0169AF"/>
                </a:solidFill>
                <a:latin typeface="Trebuchet MS"/>
                <a:cs typeface="Trebuchet MS"/>
              </a:rPr>
              <a:t>–</a:t>
            </a:r>
            <a:r>
              <a:rPr sz="1700" b="1" spc="-65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30" dirty="0">
                <a:solidFill>
                  <a:srgbClr val="0169AF"/>
                </a:solidFill>
                <a:latin typeface="Trebuchet MS"/>
                <a:cs typeface="Trebuchet MS"/>
              </a:rPr>
              <a:t>please</a:t>
            </a:r>
            <a:r>
              <a:rPr sz="1700" b="1" spc="-7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20" dirty="0">
                <a:solidFill>
                  <a:srgbClr val="0169AF"/>
                </a:solidFill>
                <a:latin typeface="Trebuchet MS"/>
                <a:cs typeface="Trebuchet MS"/>
              </a:rPr>
              <a:t>speak</a:t>
            </a:r>
            <a:r>
              <a:rPr sz="1700" b="1" spc="-65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35" dirty="0">
                <a:solidFill>
                  <a:srgbClr val="0169AF"/>
                </a:solidFill>
                <a:latin typeface="Trebuchet MS"/>
                <a:cs typeface="Trebuchet MS"/>
              </a:rPr>
              <a:t>to</a:t>
            </a:r>
            <a:r>
              <a:rPr sz="1700" b="1" spc="-7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60" dirty="0">
                <a:solidFill>
                  <a:srgbClr val="0169AF"/>
                </a:solidFill>
                <a:latin typeface="Trebuchet MS"/>
                <a:cs typeface="Trebuchet MS"/>
              </a:rPr>
              <a:t>your</a:t>
            </a:r>
            <a:r>
              <a:rPr sz="1700" b="1" spc="-65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0169AF"/>
                </a:solidFill>
                <a:latin typeface="Trebuchet MS"/>
                <a:cs typeface="Trebuchet MS"/>
              </a:rPr>
              <a:t>tutor</a:t>
            </a:r>
            <a:endParaRPr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Trebuchet MS"/>
              <a:cs typeface="Trebuchet MS"/>
            </a:endParaRPr>
          </a:p>
          <a:p>
            <a:pPr marR="56515" algn="r"/>
            <a:r>
              <a:rPr lang="en-US" sz="1900" b="1" spc="-10" dirty="0">
                <a:solidFill>
                  <a:srgbClr val="0077C1"/>
                </a:solidFill>
                <a:latin typeface="Trebuchet MS"/>
                <a:cs typeface="Trebuchet MS"/>
                <a:hlinkClick r:id="rId3"/>
              </a:rPr>
              <a:t>www.coventry.gov.uk/adulted</a:t>
            </a:r>
            <a:r>
              <a:rPr lang="en-US" sz="1900" b="1" spc="-10" dirty="0">
                <a:solidFill>
                  <a:srgbClr val="0077C1"/>
                </a:solidFill>
                <a:latin typeface="Trebuchet MS"/>
                <a:cs typeface="Trebuchet MS"/>
              </a:rPr>
              <a:t> </a:t>
            </a:r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50988" y="2439067"/>
            <a:ext cx="3055315" cy="390645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240665" marR="203200" indent="-228600">
              <a:lnSpc>
                <a:spcPct val="1061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Be </a:t>
            </a:r>
            <a:r>
              <a:rPr sz="1200" spc="-105" dirty="0">
                <a:solidFill>
                  <a:srgbClr val="FFFFFF"/>
                </a:solidFill>
                <a:latin typeface="Lucida Sans"/>
                <a:cs typeface="Lucida Sans"/>
              </a:rPr>
              <a:t>sure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Lucida Sans"/>
                <a:cs typeface="Lucida Sans"/>
              </a:rPr>
              <a:t>who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you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Lucida Sans"/>
                <a:cs typeface="Lucida Sans"/>
              </a:rPr>
              <a:t>are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Lucida Sans"/>
                <a:cs typeface="Lucida Sans"/>
              </a:rPr>
              <a:t>dealing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65" dirty="0">
                <a:solidFill>
                  <a:srgbClr val="FFFFFF"/>
                </a:solidFill>
                <a:latin typeface="Lucida Sans"/>
                <a:cs typeface="Lucida Sans"/>
              </a:rPr>
              <a:t>with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Lucida Sans"/>
                <a:cs typeface="Lucida Sans"/>
              </a:rPr>
              <a:t>online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Lucida Sans"/>
                <a:cs typeface="Lucida Sans"/>
              </a:rPr>
              <a:t>- </a:t>
            </a:r>
            <a:r>
              <a:rPr sz="1200" spc="-80" dirty="0">
                <a:solidFill>
                  <a:srgbClr val="FFFFFF"/>
                </a:solidFill>
                <a:latin typeface="Lucida Sans"/>
                <a:cs typeface="Lucida Sans"/>
              </a:rPr>
              <a:t>people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Lucida Sans"/>
                <a:cs typeface="Lucida Sans"/>
              </a:rPr>
              <a:t>may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not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Lucida Sans"/>
                <a:cs typeface="Lucida Sans"/>
              </a:rPr>
              <a:t>be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Lucida Sans"/>
                <a:cs typeface="Lucida Sans"/>
              </a:rPr>
              <a:t>who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Lucida Sans"/>
                <a:cs typeface="Lucida Sans"/>
              </a:rPr>
              <a:t>they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Lucida Sans"/>
                <a:cs typeface="Lucida Sans"/>
              </a:rPr>
              <a:t>say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Lucida Sans"/>
                <a:cs typeface="Lucida Sans"/>
              </a:rPr>
              <a:t>they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40" dirty="0">
                <a:solidFill>
                  <a:srgbClr val="FFFFFF"/>
                </a:solidFill>
                <a:latin typeface="Lucida Sans"/>
                <a:cs typeface="Lucida Sans"/>
              </a:rPr>
              <a:t>are!</a:t>
            </a:r>
            <a:endParaRPr sz="1200">
              <a:latin typeface="Lucida Sans"/>
              <a:cs typeface="Lucida Sans"/>
            </a:endParaRPr>
          </a:p>
          <a:p>
            <a:pPr marL="240665" marR="50165" indent="-228600">
              <a:lnSpc>
                <a:spcPct val="106100"/>
              </a:lnSpc>
              <a:spcBef>
                <a:spcPts val="565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spc="-114" dirty="0">
                <a:solidFill>
                  <a:srgbClr val="FFFFFF"/>
                </a:solidFill>
                <a:latin typeface="Lucida Sans"/>
                <a:cs typeface="Lucida Sans"/>
              </a:rPr>
              <a:t>Don’t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open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Lucida Sans"/>
                <a:cs typeface="Lucida Sans"/>
              </a:rPr>
              <a:t>files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5" dirty="0">
                <a:solidFill>
                  <a:srgbClr val="FFFFFF"/>
                </a:solidFill>
                <a:latin typeface="Lucida Sans"/>
                <a:cs typeface="Lucida Sans"/>
              </a:rPr>
              <a:t>from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Lucida Sans"/>
                <a:cs typeface="Lucida Sans"/>
              </a:rPr>
              <a:t>people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Lucida Sans"/>
                <a:cs typeface="Lucida Sans"/>
              </a:rPr>
              <a:t>or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Lucida Sans"/>
                <a:cs typeface="Lucida Sans"/>
              </a:rPr>
              <a:t>organisations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you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5" dirty="0">
                <a:solidFill>
                  <a:srgbClr val="FFFFFF"/>
                </a:solidFill>
                <a:latin typeface="Lucida Sans"/>
                <a:cs typeface="Lucida Sans"/>
              </a:rPr>
              <a:t>don’t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know.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Lucida Sans"/>
                <a:cs typeface="Lucida Sans"/>
              </a:rPr>
              <a:t>Beware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of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5" dirty="0">
                <a:solidFill>
                  <a:srgbClr val="FFFFFF"/>
                </a:solidFill>
                <a:latin typeface="Lucida Sans"/>
                <a:cs typeface="Lucida Sans"/>
              </a:rPr>
              <a:t>‘phishing’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scams </a:t>
            </a:r>
            <a:endParaRPr lang="en-US" sz="1200" dirty="0">
              <a:solidFill>
                <a:srgbClr val="000000"/>
              </a:solidFill>
              <a:latin typeface="Lucida Sans"/>
              <a:cs typeface="Lucida Sans"/>
            </a:endParaRPr>
          </a:p>
          <a:p>
            <a:pPr marL="240665" marR="50165" indent="-228600">
              <a:lnSpc>
                <a:spcPct val="106100"/>
              </a:lnSpc>
              <a:spcBef>
                <a:spcPts val="565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spc="-114" dirty="0">
                <a:solidFill>
                  <a:srgbClr val="FFFFFF"/>
                </a:solidFill>
                <a:latin typeface="Lucida Sans"/>
                <a:cs typeface="Lucida Sans"/>
              </a:rPr>
              <a:t>Don’t</a:t>
            </a:r>
            <a:r>
              <a:rPr sz="1200" spc="-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share</a:t>
            </a:r>
            <a:r>
              <a:rPr sz="1200" spc="-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Lucida Sans"/>
                <a:cs typeface="Lucida Sans"/>
              </a:rPr>
              <a:t>personal</a:t>
            </a:r>
            <a:r>
              <a:rPr sz="1200" spc="-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Lucida Sans"/>
                <a:cs typeface="Lucida Sans"/>
              </a:rPr>
              <a:t>information</a:t>
            </a:r>
            <a:r>
              <a:rPr sz="1200" spc="-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about </a:t>
            </a:r>
            <a:r>
              <a:rPr sz="1200" spc="-85" dirty="0">
                <a:solidFill>
                  <a:srgbClr val="FFFFFF"/>
                </a:solidFill>
                <a:latin typeface="Lucida Sans"/>
                <a:cs typeface="Lucida Sans"/>
              </a:rPr>
              <a:t>yourself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Lucida Sans"/>
                <a:cs typeface="Lucida Sans"/>
              </a:rPr>
              <a:t>or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5" dirty="0">
                <a:solidFill>
                  <a:srgbClr val="FFFFFF"/>
                </a:solidFill>
                <a:latin typeface="Lucida Sans"/>
                <a:cs typeface="Lucida Sans"/>
              </a:rPr>
              <a:t>others</a:t>
            </a:r>
            <a:r>
              <a:rPr sz="1200" spc="-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Lucida Sans"/>
                <a:cs typeface="Lucida Sans"/>
              </a:rPr>
              <a:t>online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Lucida Sans"/>
                <a:cs typeface="Lucida Sans"/>
              </a:rPr>
              <a:t>(including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home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address,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5" dirty="0">
                <a:solidFill>
                  <a:srgbClr val="FFFFFF"/>
                </a:solidFill>
                <a:latin typeface="Lucida Sans"/>
                <a:cs typeface="Lucida Sans"/>
              </a:rPr>
              <a:t>phone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Lucida Sans"/>
                <a:cs typeface="Lucida Sans"/>
              </a:rPr>
              <a:t>number,</a:t>
            </a:r>
            <a:r>
              <a:rPr sz="1200" spc="-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Lucida Sans"/>
                <a:cs typeface="Lucida Sans"/>
              </a:rPr>
              <a:t>bank</a:t>
            </a:r>
            <a:r>
              <a:rPr lang="en-US" sz="1200" spc="-15" dirty="0">
                <a:solidFill>
                  <a:srgbClr val="FFFFFF"/>
                </a:solidFill>
                <a:latin typeface="Lucida Sans"/>
                <a:cs typeface="Lucida Sans"/>
              </a:rPr>
              <a:t> </a:t>
            </a:r>
            <a:r>
              <a:rPr lang="en-US" sz="1200" spc="-10" dirty="0">
                <a:solidFill>
                  <a:srgbClr val="FFFFFF"/>
                </a:solidFill>
                <a:latin typeface="Lucida Sans"/>
                <a:cs typeface="Lucida Sans"/>
              </a:rPr>
              <a:t>details</a:t>
            </a:r>
            <a:r>
              <a:rPr sz="1200" spc="-10" dirty="0">
                <a:solidFill>
                  <a:srgbClr val="FFFFFF"/>
                </a:solidFill>
                <a:latin typeface="Lucida Sans"/>
                <a:cs typeface="Lucida Sans"/>
              </a:rPr>
              <a:t>)</a:t>
            </a:r>
            <a:endParaRPr sz="1200">
              <a:latin typeface="Lucida Sans"/>
              <a:cs typeface="Lucida Sans"/>
            </a:endParaRPr>
          </a:p>
          <a:p>
            <a:pPr marL="240665" marR="275590" indent="-228600">
              <a:lnSpc>
                <a:spcPct val="106100"/>
              </a:lnSpc>
              <a:spcBef>
                <a:spcPts val="565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spc="-114" dirty="0">
                <a:solidFill>
                  <a:srgbClr val="FFFFFF"/>
                </a:solidFill>
                <a:latin typeface="Lucida Sans"/>
                <a:cs typeface="Lucida Sans"/>
              </a:rPr>
              <a:t>Don’t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5" dirty="0">
                <a:solidFill>
                  <a:srgbClr val="FFFFFF"/>
                </a:solidFill>
                <a:latin typeface="Lucida Sans"/>
                <a:cs typeface="Lucida Sans"/>
              </a:rPr>
              <a:t>send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70" dirty="0">
                <a:solidFill>
                  <a:srgbClr val="FFFFFF"/>
                </a:solidFill>
                <a:latin typeface="Lucida Sans"/>
                <a:cs typeface="Lucida Sans"/>
              </a:rPr>
              <a:t>a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Lucida Sans"/>
                <a:cs typeface="Lucida Sans"/>
              </a:rPr>
              <a:t>picture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of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Lucida Sans"/>
                <a:cs typeface="Lucida Sans"/>
              </a:rPr>
              <a:t>someone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Lucida Sans"/>
                <a:cs typeface="Lucida Sans"/>
              </a:rPr>
              <a:t>else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by </a:t>
            </a:r>
            <a:r>
              <a:rPr sz="1200" spc="-70" dirty="0">
                <a:solidFill>
                  <a:srgbClr val="FFFFFF"/>
                </a:solidFill>
                <a:latin typeface="Lucida Sans"/>
                <a:cs typeface="Lucida Sans"/>
              </a:rPr>
              <a:t>email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Lucida Sans"/>
                <a:cs typeface="Lucida Sans"/>
              </a:rPr>
              <a:t>or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Lucida Sans"/>
                <a:cs typeface="Lucida Sans"/>
              </a:rPr>
              <a:t>text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Lucida Sans"/>
                <a:cs typeface="Lucida Sans"/>
              </a:rPr>
              <a:t>message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Lucida Sans"/>
                <a:cs typeface="Lucida Sans"/>
              </a:rPr>
              <a:t>without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Lucida Sans"/>
                <a:cs typeface="Lucida Sans"/>
              </a:rPr>
              <a:t>their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70" dirty="0">
                <a:solidFill>
                  <a:srgbClr val="FFFFFF"/>
                </a:solidFill>
                <a:latin typeface="Lucida Sans"/>
                <a:cs typeface="Lucida Sans"/>
              </a:rPr>
              <a:t>prior </a:t>
            </a:r>
            <a:r>
              <a:rPr sz="1200" spc="-10" dirty="0">
                <a:solidFill>
                  <a:srgbClr val="FFFFFF"/>
                </a:solidFill>
                <a:latin typeface="Lucida Sans"/>
                <a:cs typeface="Lucida Sans"/>
              </a:rPr>
              <a:t>permission</a:t>
            </a:r>
            <a:endParaRPr sz="1200">
              <a:latin typeface="Lucida Sans"/>
              <a:cs typeface="Lucida Sans"/>
            </a:endParaRPr>
          </a:p>
          <a:p>
            <a:pPr marL="240665" marR="192405" indent="-228600">
              <a:lnSpc>
                <a:spcPct val="106100"/>
              </a:lnSpc>
              <a:spcBef>
                <a:spcPts val="570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Be</a:t>
            </a:r>
            <a:r>
              <a:rPr sz="12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70" dirty="0">
                <a:solidFill>
                  <a:srgbClr val="FFFFFF"/>
                </a:solidFill>
                <a:latin typeface="Lucida Sans"/>
                <a:cs typeface="Lucida Sans"/>
              </a:rPr>
              <a:t>aware</a:t>
            </a:r>
            <a:r>
              <a:rPr sz="12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Lucida Sans"/>
                <a:cs typeface="Lucida Sans"/>
              </a:rPr>
              <a:t>that</a:t>
            </a:r>
            <a:r>
              <a:rPr sz="12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Lucida Sans"/>
                <a:cs typeface="Lucida Sans"/>
              </a:rPr>
              <a:t>any</a:t>
            </a:r>
            <a:r>
              <a:rPr sz="12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5" dirty="0">
                <a:solidFill>
                  <a:srgbClr val="FFFFFF"/>
                </a:solidFill>
                <a:latin typeface="Lucida Sans"/>
                <a:cs typeface="Lucida Sans"/>
              </a:rPr>
              <a:t>photos,</a:t>
            </a:r>
            <a:r>
              <a:rPr sz="12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Lucida Sans"/>
                <a:cs typeface="Lucida Sans"/>
              </a:rPr>
              <a:t>videos</a:t>
            </a:r>
            <a:r>
              <a:rPr sz="12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or </a:t>
            </a:r>
            <a:r>
              <a:rPr sz="1200" spc="-90" dirty="0">
                <a:solidFill>
                  <a:srgbClr val="FFFFFF"/>
                </a:solidFill>
                <a:latin typeface="Lucida Sans"/>
                <a:cs typeface="Lucida Sans"/>
              </a:rPr>
              <a:t>information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you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5" dirty="0">
                <a:solidFill>
                  <a:srgbClr val="FFFFFF"/>
                </a:solidFill>
                <a:latin typeface="Lucida Sans"/>
                <a:cs typeface="Lucida Sans"/>
              </a:rPr>
              <a:t>put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Lucida Sans"/>
                <a:cs typeface="Lucida Sans"/>
              </a:rPr>
              <a:t>on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Lucida Sans"/>
                <a:cs typeface="Lucida Sans"/>
              </a:rPr>
              <a:t>the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Lucida Sans"/>
                <a:cs typeface="Lucida Sans"/>
              </a:rPr>
              <a:t>internet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can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be </a:t>
            </a:r>
            <a:r>
              <a:rPr sz="1200" spc="-85" dirty="0">
                <a:solidFill>
                  <a:srgbClr val="FFFFFF"/>
                </a:solidFill>
                <a:latin typeface="Lucida Sans"/>
                <a:cs typeface="Lucida Sans"/>
              </a:rPr>
              <a:t>seen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5" dirty="0">
                <a:solidFill>
                  <a:srgbClr val="FFFFFF"/>
                </a:solidFill>
                <a:latin typeface="Lucida Sans"/>
                <a:cs typeface="Lucida Sans"/>
              </a:rPr>
              <a:t>by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Lucida Sans"/>
                <a:cs typeface="Lucida Sans"/>
              </a:rPr>
              <a:t>others</a:t>
            </a:r>
            <a:endParaRPr sz="1200">
              <a:latin typeface="Lucida Sans"/>
              <a:cs typeface="Lucida Sans"/>
            </a:endParaRPr>
          </a:p>
          <a:p>
            <a:pPr marL="240665" marR="5080" indent="-228600">
              <a:lnSpc>
                <a:spcPct val="106100"/>
              </a:lnSpc>
              <a:spcBef>
                <a:spcPts val="565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spc="-65" dirty="0">
                <a:solidFill>
                  <a:srgbClr val="FFFFFF"/>
                </a:solidFill>
                <a:latin typeface="Lucida Sans"/>
                <a:cs typeface="Lucida Sans"/>
              </a:rPr>
              <a:t>If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you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find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Lucida Sans"/>
                <a:cs typeface="Lucida Sans"/>
              </a:rPr>
              <a:t>any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Lucida Sans"/>
                <a:cs typeface="Lucida Sans"/>
              </a:rPr>
              <a:t>unpleasant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Lucida Sans"/>
                <a:cs typeface="Lucida Sans"/>
              </a:rPr>
              <a:t>or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Lucida Sans"/>
                <a:cs typeface="Lucida Sans"/>
              </a:rPr>
              <a:t>unsuitable </a:t>
            </a:r>
            <a:r>
              <a:rPr sz="1200" spc="-75" dirty="0">
                <a:solidFill>
                  <a:srgbClr val="FFFFFF"/>
                </a:solidFill>
                <a:latin typeface="Lucida Sans"/>
                <a:cs typeface="Lucida Sans"/>
              </a:rPr>
              <a:t>material</a:t>
            </a:r>
            <a:r>
              <a:rPr sz="12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Lucida Sans"/>
                <a:cs typeface="Lucida Sans"/>
              </a:rPr>
              <a:t>or</a:t>
            </a:r>
            <a:r>
              <a:rPr sz="12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Lucida Sans"/>
                <a:cs typeface="Lucida Sans"/>
              </a:rPr>
              <a:t>messages,</a:t>
            </a:r>
            <a:r>
              <a:rPr sz="12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Lucida Sans"/>
                <a:cs typeface="Lucida Sans"/>
              </a:rPr>
              <a:t>or</a:t>
            </a:r>
            <a:r>
              <a:rPr sz="12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Lucida Sans"/>
                <a:cs typeface="Lucida Sans"/>
              </a:rPr>
              <a:t>anything</a:t>
            </a:r>
            <a:r>
              <a:rPr sz="12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Lucida Sans"/>
                <a:cs typeface="Lucida Sans"/>
              </a:rPr>
              <a:t>that</a:t>
            </a:r>
            <a:r>
              <a:rPr sz="12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70" dirty="0">
                <a:solidFill>
                  <a:srgbClr val="FFFFFF"/>
                </a:solidFill>
                <a:latin typeface="Lucida Sans"/>
                <a:cs typeface="Lucida Sans"/>
              </a:rPr>
              <a:t>makes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313046" y="2441765"/>
            <a:ext cx="2847340" cy="393203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240665" marR="68580">
              <a:lnSpc>
                <a:spcPct val="106100"/>
              </a:lnSpc>
              <a:spcBef>
                <a:spcPts val="100"/>
              </a:spcBef>
            </a:pP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you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60" dirty="0">
                <a:solidFill>
                  <a:srgbClr val="FFFFFF"/>
                </a:solidFill>
                <a:latin typeface="Lucida Sans"/>
                <a:cs typeface="Lucida Sans"/>
              </a:rPr>
              <a:t>feel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5" dirty="0">
                <a:solidFill>
                  <a:srgbClr val="FFFFFF"/>
                </a:solidFill>
                <a:latin typeface="Lucida Sans"/>
                <a:cs typeface="Lucida Sans"/>
              </a:rPr>
              <a:t>uncomfortable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70" dirty="0">
                <a:solidFill>
                  <a:srgbClr val="FFFFFF"/>
                </a:solidFill>
                <a:latin typeface="Lucida Sans"/>
                <a:cs typeface="Lucida Sans"/>
              </a:rPr>
              <a:t>when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you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Lucida Sans"/>
                <a:cs typeface="Lucida Sans"/>
              </a:rPr>
              <a:t>see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65" dirty="0">
                <a:solidFill>
                  <a:srgbClr val="FFFFFF"/>
                </a:solidFill>
                <a:latin typeface="Lucida Sans"/>
                <a:cs typeface="Lucida Sans"/>
              </a:rPr>
              <a:t>it</a:t>
            </a:r>
            <a:r>
              <a:rPr sz="1200" spc="-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35" dirty="0">
                <a:solidFill>
                  <a:srgbClr val="FFFFFF"/>
                </a:solidFill>
                <a:latin typeface="Lucida Sans"/>
                <a:cs typeface="Lucida Sans"/>
              </a:rPr>
              <a:t>on </a:t>
            </a:r>
            <a:r>
              <a:rPr sz="1200" spc="-80" dirty="0">
                <a:solidFill>
                  <a:srgbClr val="FFFFFF"/>
                </a:solidFill>
                <a:latin typeface="Lucida Sans"/>
                <a:cs typeface="Lucida Sans"/>
              </a:rPr>
              <a:t>the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Lucida Sans"/>
                <a:cs typeface="Lucida Sans"/>
              </a:rPr>
              <a:t>internet,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Lucida Sans"/>
                <a:cs typeface="Lucida Sans"/>
              </a:rPr>
              <a:t>please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Lucida Sans"/>
                <a:cs typeface="Lucida Sans"/>
              </a:rPr>
              <a:t>report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65" dirty="0">
                <a:solidFill>
                  <a:srgbClr val="FFFFFF"/>
                </a:solidFill>
                <a:latin typeface="Lucida Sans"/>
                <a:cs typeface="Lucida Sans"/>
              </a:rPr>
              <a:t>it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Lucida Sans"/>
                <a:cs typeface="Lucida Sans"/>
              </a:rPr>
              <a:t>straight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away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to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your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Lucida Sans"/>
                <a:cs typeface="Lucida Sans"/>
              </a:rPr>
              <a:t>tutor</a:t>
            </a:r>
            <a:endParaRPr sz="1200">
              <a:latin typeface="Lucida Sans"/>
              <a:cs typeface="Lucida Sans"/>
            </a:endParaRPr>
          </a:p>
          <a:p>
            <a:pPr marL="240665" marR="145415" indent="-228600">
              <a:lnSpc>
                <a:spcPct val="106100"/>
              </a:lnSpc>
              <a:spcBef>
                <a:spcPts val="565"/>
              </a:spcBef>
              <a:buChar char="•"/>
              <a:tabLst>
                <a:tab pos="240665" algn="l"/>
                <a:tab pos="241300" algn="l"/>
              </a:tabLst>
            </a:pPr>
            <a:r>
              <a:rPr lang="en-US" sz="1200" spc="-65" dirty="0">
                <a:solidFill>
                  <a:srgbClr val="FFFFFF"/>
                </a:solidFill>
                <a:latin typeface="Lucida Sans"/>
                <a:cs typeface="Lucida Sans"/>
              </a:rPr>
              <a:t>Do</a:t>
            </a:r>
            <a:r>
              <a:rPr lang="en-US" sz="1200" spc="-95" dirty="0">
                <a:solidFill>
                  <a:srgbClr val="FFFFFF"/>
                </a:solidFill>
                <a:latin typeface="Lucida Sans"/>
                <a:cs typeface="Lucida Sans"/>
              </a:rPr>
              <a:t>n’t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share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FFFFFF"/>
                </a:solidFill>
                <a:latin typeface="Lucida Sans"/>
                <a:cs typeface="Lucida Sans"/>
              </a:rPr>
              <a:t>your username and password </a:t>
            </a:r>
            <a:r>
              <a:rPr lang="en-US" sz="1200" spc="-110" dirty="0">
                <a:solidFill>
                  <a:srgbClr val="FFFFFF"/>
                </a:solidFill>
                <a:latin typeface="Lucida Sans"/>
                <a:cs typeface="Lucida Sans"/>
              </a:rPr>
              <a:t>or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try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to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5" dirty="0">
                <a:solidFill>
                  <a:srgbClr val="FFFFFF"/>
                </a:solidFill>
                <a:latin typeface="Lucida Sans"/>
                <a:cs typeface="Lucida Sans"/>
              </a:rPr>
              <a:t>use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Lucida Sans"/>
                <a:cs typeface="Lucida Sans"/>
              </a:rPr>
              <a:t>any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5" dirty="0">
                <a:solidFill>
                  <a:srgbClr val="FFFFFF"/>
                </a:solidFill>
                <a:latin typeface="Lucida Sans"/>
                <a:cs typeface="Lucida Sans"/>
              </a:rPr>
              <a:t>other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5" dirty="0">
                <a:solidFill>
                  <a:srgbClr val="FFFFFF"/>
                </a:solidFill>
                <a:latin typeface="Lucida Sans"/>
                <a:cs typeface="Lucida Sans"/>
              </a:rPr>
              <a:t>person’s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Lucida Sans"/>
                <a:cs typeface="Lucida Sans"/>
              </a:rPr>
              <a:t>username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and </a:t>
            </a:r>
            <a:r>
              <a:rPr sz="1200" spc="-10" dirty="0">
                <a:solidFill>
                  <a:srgbClr val="FFFFFF"/>
                </a:solidFill>
                <a:latin typeface="Lucida Sans"/>
                <a:cs typeface="Lucida Sans"/>
              </a:rPr>
              <a:t>password</a:t>
            </a:r>
            <a:endParaRPr sz="1200">
              <a:latin typeface="Lucida Sans"/>
              <a:cs typeface="Lucida Sans"/>
            </a:endParaRPr>
          </a:p>
          <a:p>
            <a:pPr marL="240665" marR="139700" indent="-228600">
              <a:lnSpc>
                <a:spcPct val="106100"/>
              </a:lnSpc>
              <a:spcBef>
                <a:spcPts val="565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spc="-90" dirty="0">
                <a:solidFill>
                  <a:srgbClr val="FFFFFF"/>
                </a:solidFill>
                <a:latin typeface="Lucida Sans"/>
                <a:cs typeface="Lucida Sans"/>
              </a:rPr>
              <a:t>Information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14" dirty="0">
                <a:solidFill>
                  <a:srgbClr val="FFFFFF"/>
                </a:solidFill>
                <a:latin typeface="Lucida Sans"/>
                <a:cs typeface="Lucida Sans"/>
              </a:rPr>
              <a:t>on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Lucida Sans"/>
                <a:cs typeface="Lucida Sans"/>
              </a:rPr>
              <a:t>the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Lucida Sans"/>
                <a:cs typeface="Lucida Sans"/>
              </a:rPr>
              <a:t>internet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Lucida Sans"/>
                <a:cs typeface="Lucida Sans"/>
              </a:rPr>
              <a:t>may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5" dirty="0">
                <a:solidFill>
                  <a:srgbClr val="FFFFFF"/>
                </a:solidFill>
                <a:latin typeface="Lucida Sans"/>
                <a:cs typeface="Lucida Sans"/>
              </a:rPr>
              <a:t>not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be </a:t>
            </a:r>
            <a:r>
              <a:rPr sz="1200" spc="-85" dirty="0">
                <a:solidFill>
                  <a:srgbClr val="FFFFFF"/>
                </a:solidFill>
                <a:latin typeface="Lucida Sans"/>
                <a:cs typeface="Lucida Sans"/>
              </a:rPr>
              <a:t>true</a:t>
            </a:r>
            <a:r>
              <a:rPr sz="1200" spc="-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Lucida Sans"/>
                <a:cs typeface="Lucida Sans"/>
              </a:rPr>
              <a:t>or</a:t>
            </a:r>
            <a:r>
              <a:rPr sz="1200" spc="-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Lucida Sans"/>
                <a:cs typeface="Lucida Sans"/>
              </a:rPr>
              <a:t>accurate.</a:t>
            </a:r>
            <a:r>
              <a:rPr sz="1200" spc="2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Be</a:t>
            </a:r>
            <a:r>
              <a:rPr sz="1200" spc="-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Lucida Sans"/>
                <a:cs typeface="Lucida Sans"/>
              </a:rPr>
              <a:t>careful</a:t>
            </a:r>
            <a:r>
              <a:rPr sz="1200" spc="-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dirty="0">
                <a:solidFill>
                  <a:srgbClr val="FFFFFF"/>
                </a:solidFill>
                <a:latin typeface="Lucida Sans"/>
                <a:cs typeface="Lucida Sans"/>
              </a:rPr>
              <a:t>-</a:t>
            </a:r>
            <a:r>
              <a:rPr sz="1200" spc="-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65" dirty="0">
                <a:solidFill>
                  <a:srgbClr val="FFFFFF"/>
                </a:solidFill>
                <a:latin typeface="Lucida Sans"/>
                <a:cs typeface="Lucida Sans"/>
              </a:rPr>
              <a:t>it</a:t>
            </a:r>
            <a:r>
              <a:rPr sz="1200" spc="-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5" dirty="0">
                <a:solidFill>
                  <a:srgbClr val="FFFFFF"/>
                </a:solidFill>
                <a:latin typeface="Lucida Sans"/>
                <a:cs typeface="Lucida Sans"/>
              </a:rPr>
              <a:t>could</a:t>
            </a:r>
            <a:r>
              <a:rPr sz="1200" spc="-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Lucida Sans"/>
                <a:cs typeface="Lucida Sans"/>
              </a:rPr>
              <a:t>be</a:t>
            </a:r>
            <a:r>
              <a:rPr sz="1200" spc="-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Lucida Sans"/>
                <a:cs typeface="Lucida Sans"/>
              </a:rPr>
              <a:t>a </a:t>
            </a:r>
            <a:r>
              <a:rPr sz="1200" spc="-75" dirty="0">
                <a:solidFill>
                  <a:srgbClr val="FFFFFF"/>
                </a:solidFill>
                <a:latin typeface="Lucida Sans"/>
                <a:cs typeface="Lucida Sans"/>
              </a:rPr>
              <a:t>deliberate</a:t>
            </a:r>
            <a:r>
              <a:rPr sz="1200" spc="-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Lucida Sans"/>
                <a:cs typeface="Lucida Sans"/>
              </a:rPr>
              <a:t>attempt</a:t>
            </a:r>
            <a:r>
              <a:rPr sz="12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to</a:t>
            </a:r>
            <a:r>
              <a:rPr sz="1200" spc="-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Lucida Sans"/>
                <a:cs typeface="Lucida Sans"/>
              </a:rPr>
              <a:t>mislead</a:t>
            </a:r>
            <a:r>
              <a:rPr sz="12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you</a:t>
            </a:r>
            <a:endParaRPr sz="1200">
              <a:latin typeface="Lucida Sans"/>
              <a:cs typeface="Lucida Sans"/>
            </a:endParaRPr>
          </a:p>
          <a:p>
            <a:pPr marL="240665" marR="5080" indent="-228600">
              <a:lnSpc>
                <a:spcPct val="104600"/>
              </a:lnSpc>
              <a:spcBef>
                <a:spcPts val="565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Coventry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5" dirty="0">
                <a:solidFill>
                  <a:srgbClr val="FFFFFF"/>
                </a:solidFill>
                <a:latin typeface="Lucida Sans"/>
                <a:cs typeface="Lucida Sans"/>
              </a:rPr>
              <a:t>Adult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5" dirty="0">
                <a:solidFill>
                  <a:srgbClr val="FFFFFF"/>
                </a:solidFill>
                <a:latin typeface="Lucida Sans"/>
                <a:cs typeface="Lucida Sans"/>
              </a:rPr>
              <a:t>Education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70" dirty="0">
                <a:solidFill>
                  <a:srgbClr val="FFFFFF"/>
                </a:solidFill>
                <a:latin typeface="Lucida Sans"/>
                <a:cs typeface="Lucida Sans"/>
              </a:rPr>
              <a:t>Service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has </a:t>
            </a:r>
            <a:r>
              <a:rPr sz="1200" spc="-85" dirty="0">
                <a:solidFill>
                  <a:srgbClr val="FFFFFF"/>
                </a:solidFill>
                <a:latin typeface="Lucida Sans"/>
                <a:cs typeface="Lucida Sans"/>
              </a:rPr>
              <a:t>guidelines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Lucida Sans"/>
                <a:cs typeface="Lucida Sans"/>
              </a:rPr>
              <a:t>on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Lucida Sans"/>
                <a:cs typeface="Lucida Sans"/>
              </a:rPr>
              <a:t>the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Lucida Sans"/>
                <a:cs typeface="Lucida Sans"/>
              </a:rPr>
              <a:t>acceptable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5" dirty="0">
                <a:solidFill>
                  <a:srgbClr val="FFFFFF"/>
                </a:solidFill>
                <a:latin typeface="Lucida Sans"/>
                <a:cs typeface="Lucida Sans"/>
              </a:rPr>
              <a:t>use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of </a:t>
            </a:r>
            <a:r>
              <a:rPr sz="1200" spc="-105" dirty="0">
                <a:solidFill>
                  <a:srgbClr val="FFFFFF"/>
                </a:solidFill>
                <a:latin typeface="Lucida Sans"/>
                <a:cs typeface="Lucida Sans"/>
              </a:rPr>
              <a:t>computers.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14" dirty="0">
                <a:solidFill>
                  <a:srgbClr val="FFFFFF"/>
                </a:solidFill>
                <a:latin typeface="Lucida Sans"/>
                <a:cs typeface="Lucida Sans"/>
              </a:rPr>
              <a:t>These</a:t>
            </a:r>
            <a:r>
              <a:rPr sz="1200" spc="-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Lucida Sans"/>
                <a:cs typeface="Lucida Sans"/>
              </a:rPr>
              <a:t>are</a:t>
            </a:r>
            <a:r>
              <a:rPr sz="1200" spc="-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based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Lucida Sans"/>
                <a:cs typeface="Lucida Sans"/>
              </a:rPr>
              <a:t>on</a:t>
            </a:r>
            <a:r>
              <a:rPr sz="1200" spc="-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Lucida Sans"/>
                <a:cs typeface="Lucida Sans"/>
              </a:rPr>
              <a:t>the</a:t>
            </a:r>
            <a:r>
              <a:rPr sz="1200" spc="-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City </a:t>
            </a:r>
            <a:r>
              <a:rPr sz="1200" spc="-114" dirty="0">
                <a:solidFill>
                  <a:srgbClr val="FFFFFF"/>
                </a:solidFill>
                <a:latin typeface="Lucida Sans"/>
                <a:cs typeface="Lucida Sans"/>
              </a:rPr>
              <a:t>Council’s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Lucida Sans"/>
                <a:cs typeface="Lucida Sans"/>
              </a:rPr>
              <a:t>policy.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14" dirty="0">
                <a:solidFill>
                  <a:srgbClr val="FFFFFF"/>
                </a:solidFill>
                <a:latin typeface="Lucida Sans"/>
                <a:cs typeface="Lucida Sans"/>
              </a:rPr>
              <a:t>These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Lucida Sans"/>
                <a:cs typeface="Lucida Sans"/>
              </a:rPr>
              <a:t>are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60" dirty="0">
                <a:solidFill>
                  <a:srgbClr val="FFFFFF"/>
                </a:solidFill>
                <a:latin typeface="Lucida Sans"/>
                <a:cs typeface="Lucida Sans"/>
              </a:rPr>
              <a:t>very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Lucida Sans"/>
                <a:cs typeface="Lucida Sans"/>
              </a:rPr>
              <a:t>important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for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your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Lucida Sans"/>
                <a:cs typeface="Lucida Sans"/>
              </a:rPr>
              <a:t>own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5" dirty="0">
                <a:solidFill>
                  <a:srgbClr val="FFFFFF"/>
                </a:solidFill>
                <a:latin typeface="Lucida Sans"/>
                <a:cs typeface="Lucida Sans"/>
              </a:rPr>
              <a:t>other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5" dirty="0">
                <a:solidFill>
                  <a:srgbClr val="FFFFFF"/>
                </a:solidFill>
                <a:latin typeface="Lucida Sans"/>
                <a:cs typeface="Lucida Sans"/>
              </a:rPr>
              <a:t>people’s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70" dirty="0">
                <a:solidFill>
                  <a:srgbClr val="FFFFFF"/>
                </a:solidFill>
                <a:latin typeface="Lucida Sans"/>
                <a:cs typeface="Lucida Sans"/>
              </a:rPr>
              <a:t>safety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and </a:t>
            </a:r>
            <a:r>
              <a:rPr sz="1200" spc="-85" dirty="0">
                <a:solidFill>
                  <a:srgbClr val="FFFFFF"/>
                </a:solidFill>
                <a:latin typeface="Lucida Sans"/>
                <a:cs typeface="Lucida Sans"/>
              </a:rPr>
              <a:t>security.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lang="en-US" sz="1200" spc="-55" dirty="0">
                <a:solidFill>
                  <a:srgbClr val="FFFFFF"/>
                </a:solidFill>
                <a:latin typeface="Lucida Sans"/>
                <a:cs typeface="Lucida Sans"/>
              </a:rPr>
              <a:t>Please</a:t>
            </a:r>
            <a:r>
              <a:rPr sz="1200" spc="-5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lang="en-US" sz="1200" spc="-55" dirty="0">
                <a:solidFill>
                  <a:srgbClr val="FFFFFF"/>
                </a:solidFill>
                <a:latin typeface="Lucida Sans"/>
                <a:cs typeface="Lucida Sans"/>
              </a:rPr>
              <a:t>read 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our </a:t>
            </a:r>
            <a:r>
              <a:rPr sz="1200" spc="-85" dirty="0">
                <a:solidFill>
                  <a:srgbClr val="FFFFFF"/>
                </a:solidFill>
                <a:latin typeface="Lucida Sans"/>
                <a:cs typeface="Lucida Sans"/>
              </a:rPr>
              <a:t>guidelines</a:t>
            </a:r>
            <a:r>
              <a:rPr sz="12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5" dirty="0">
                <a:solidFill>
                  <a:srgbClr val="FFFFFF"/>
                </a:solidFill>
                <a:latin typeface="Lucida Sans"/>
                <a:cs typeface="Lucida Sans"/>
              </a:rPr>
              <a:t>before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you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5" dirty="0">
                <a:solidFill>
                  <a:srgbClr val="FFFFFF"/>
                </a:solidFill>
                <a:latin typeface="Lucida Sans"/>
                <a:cs typeface="Lucida Sans"/>
              </a:rPr>
              <a:t>use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70" dirty="0">
                <a:solidFill>
                  <a:srgbClr val="FFFFFF"/>
                </a:solidFill>
                <a:latin typeface="Lucida Sans"/>
                <a:cs typeface="Lucida Sans"/>
              </a:rPr>
              <a:t>a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5" dirty="0">
                <a:solidFill>
                  <a:srgbClr val="FFFFFF"/>
                </a:solidFill>
                <a:latin typeface="Lucida Sans"/>
                <a:cs typeface="Lucida Sans"/>
              </a:rPr>
              <a:t>computer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Lucida Sans"/>
                <a:cs typeface="Lucida Sans"/>
              </a:rPr>
              <a:t>on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your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Lucida Sans"/>
                <a:cs typeface="Lucida Sans"/>
              </a:rPr>
              <a:t>course. </a:t>
            </a:r>
            <a:r>
              <a:rPr sz="1200" spc="-145" dirty="0">
                <a:solidFill>
                  <a:srgbClr val="FFFFFF"/>
                </a:solidFill>
                <a:latin typeface="Lucida Sans"/>
                <a:cs typeface="Lucida Sans"/>
              </a:rPr>
              <a:t>You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can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Lucida Sans"/>
                <a:cs typeface="Lucida Sans"/>
              </a:rPr>
              <a:t>ask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your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tutor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for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more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Lucida Sans"/>
                <a:cs typeface="Lucida Sans"/>
              </a:rPr>
              <a:t>information,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464818" y="2442463"/>
            <a:ext cx="2696845" cy="4143442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240665" marR="73660">
              <a:lnSpc>
                <a:spcPct val="106300"/>
              </a:lnSpc>
              <a:spcBef>
                <a:spcPts val="95"/>
              </a:spcBef>
            </a:pPr>
            <a:r>
              <a:rPr sz="1200" spc="-110" dirty="0">
                <a:solidFill>
                  <a:srgbClr val="FFFFFF"/>
                </a:solidFill>
                <a:latin typeface="Lucida Sans"/>
                <a:cs typeface="Lucida Sans"/>
              </a:rPr>
              <a:t>or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find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Lucida Sans"/>
                <a:cs typeface="Lucida Sans"/>
              </a:rPr>
              <a:t>these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Lucida Sans"/>
                <a:cs typeface="Lucida Sans"/>
              </a:rPr>
              <a:t>guidelines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Lucida Sans"/>
                <a:cs typeface="Lucida Sans"/>
              </a:rPr>
              <a:t>on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Lucida Sans"/>
                <a:cs typeface="Lucida Sans"/>
              </a:rPr>
              <a:t>Coventry </a:t>
            </a:r>
            <a:r>
              <a:rPr sz="1200" spc="-105" dirty="0">
                <a:solidFill>
                  <a:srgbClr val="FFFFFF"/>
                </a:solidFill>
                <a:latin typeface="Lucida Sans"/>
                <a:cs typeface="Lucida Sans"/>
              </a:rPr>
              <a:t>Adult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Education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Lucida Sans"/>
                <a:cs typeface="Lucida Sans"/>
              </a:rPr>
              <a:t>Service’s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65" dirty="0">
                <a:solidFill>
                  <a:srgbClr val="FFFFFF"/>
                </a:solidFill>
                <a:latin typeface="Lucida Sans"/>
                <a:cs typeface="Lucida Sans"/>
              </a:rPr>
              <a:t>virtual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70" dirty="0">
                <a:solidFill>
                  <a:srgbClr val="FFFFFF"/>
                </a:solidFill>
                <a:latin typeface="Lucida Sans"/>
                <a:cs typeface="Lucida Sans"/>
              </a:rPr>
              <a:t>learning </a:t>
            </a:r>
            <a:r>
              <a:rPr sz="1200" spc="-85" dirty="0">
                <a:solidFill>
                  <a:srgbClr val="FFFFFF"/>
                </a:solidFill>
                <a:latin typeface="Lucida Sans"/>
                <a:cs typeface="Lucida Sans"/>
              </a:rPr>
              <a:t>environment</a:t>
            </a:r>
            <a:r>
              <a:rPr sz="12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dirty="0">
                <a:solidFill>
                  <a:srgbClr val="FFFFFF"/>
                </a:solidFill>
                <a:latin typeface="Lucida Sans"/>
                <a:cs typeface="Arial"/>
              </a:rPr>
              <a:t>-</a:t>
            </a:r>
            <a:r>
              <a:rPr sz="1200" spc="5" dirty="0">
                <a:solidFill>
                  <a:srgbClr val="FFFFFF"/>
                </a:solidFill>
                <a:latin typeface="Lucida Sans"/>
                <a:cs typeface="Arial"/>
              </a:rPr>
              <a:t> </a:t>
            </a:r>
            <a:r>
              <a:rPr sz="1200" spc="-10" dirty="0">
                <a:solidFill>
                  <a:schemeClr val="bg1"/>
                </a:solidFill>
                <a:latin typeface="Lucida Sans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www.covlearn.co.uk</a:t>
            </a:r>
            <a:endParaRPr sz="1200">
              <a:solidFill>
                <a:schemeClr val="bg1"/>
              </a:solidFill>
              <a:latin typeface="Lucida Sans"/>
              <a:cs typeface="Arial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40665" marR="5080" indent="-228600">
              <a:lnSpc>
                <a:spcPct val="106100"/>
              </a:lnSpc>
              <a:spcBef>
                <a:spcPts val="565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spc="-65" dirty="0">
                <a:solidFill>
                  <a:srgbClr val="FFFFFF"/>
                </a:solidFill>
                <a:latin typeface="Lucida Sans"/>
                <a:cs typeface="Lucida Sans"/>
              </a:rPr>
              <a:t>If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you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5" dirty="0">
                <a:solidFill>
                  <a:srgbClr val="FFFFFF"/>
                </a:solidFill>
                <a:latin typeface="Lucida Sans"/>
                <a:cs typeface="Lucida Sans"/>
              </a:rPr>
              <a:t>think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you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Lucida Sans"/>
                <a:cs typeface="Lucida Sans"/>
              </a:rPr>
              <a:t>are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5" dirty="0">
                <a:solidFill>
                  <a:srgbClr val="FFFFFF"/>
                </a:solidFill>
                <a:latin typeface="Lucida Sans"/>
                <a:cs typeface="Lucida Sans"/>
              </a:rPr>
              <a:t>being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5" dirty="0">
                <a:solidFill>
                  <a:srgbClr val="FFFFFF"/>
                </a:solidFill>
                <a:latin typeface="Lucida Sans"/>
                <a:cs typeface="Lucida Sans"/>
              </a:rPr>
              <a:t>groomed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or </a:t>
            </a:r>
            <a:r>
              <a:rPr sz="1200" spc="-80" dirty="0">
                <a:solidFill>
                  <a:srgbClr val="FFFFFF"/>
                </a:solidFill>
                <a:latin typeface="Lucida Sans"/>
                <a:cs typeface="Lucida Sans"/>
              </a:rPr>
              <a:t>bullied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Lucida Sans"/>
                <a:cs typeface="Lucida Sans"/>
              </a:rPr>
              <a:t>online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Lucida Sans"/>
                <a:cs typeface="Lucida Sans"/>
              </a:rPr>
              <a:t>or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Lucida Sans"/>
                <a:cs typeface="Lucida Sans"/>
              </a:rPr>
              <a:t>drawn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into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Lucida Sans"/>
                <a:cs typeface="Lucida Sans"/>
              </a:rPr>
              <a:t>any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Lucida Sans"/>
                <a:cs typeface="Lucida Sans"/>
              </a:rPr>
              <a:t>activities </a:t>
            </a:r>
            <a:r>
              <a:rPr sz="1200" spc="-85" dirty="0">
                <a:solidFill>
                  <a:srgbClr val="FFFFFF"/>
                </a:solidFill>
                <a:latin typeface="Lucida Sans"/>
                <a:cs typeface="Lucida Sans"/>
              </a:rPr>
              <a:t>that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Lucida Sans"/>
                <a:cs typeface="Lucida Sans"/>
              </a:rPr>
              <a:t>might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Lucida Sans"/>
                <a:cs typeface="Lucida Sans"/>
              </a:rPr>
              <a:t>be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65" dirty="0">
                <a:solidFill>
                  <a:srgbClr val="FFFFFF"/>
                </a:solidFill>
                <a:latin typeface="Lucida Sans"/>
                <a:cs typeface="Lucida Sans"/>
              </a:rPr>
              <a:t>illegal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Lucida Sans"/>
                <a:cs typeface="Lucida Sans"/>
              </a:rPr>
              <a:t>(or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70" dirty="0">
                <a:solidFill>
                  <a:srgbClr val="FFFFFF"/>
                </a:solidFill>
                <a:latin typeface="Lucida Sans"/>
                <a:cs typeface="Lucida Sans"/>
              </a:rPr>
              <a:t>if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you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5" dirty="0">
                <a:solidFill>
                  <a:srgbClr val="FFFFFF"/>
                </a:solidFill>
                <a:latin typeface="Lucida Sans"/>
                <a:cs typeface="Lucida Sans"/>
              </a:rPr>
              <a:t>think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this </a:t>
            </a:r>
            <a:r>
              <a:rPr sz="1200" spc="-95" dirty="0">
                <a:solidFill>
                  <a:srgbClr val="FFFFFF"/>
                </a:solidFill>
                <a:latin typeface="Lucida Sans"/>
                <a:cs typeface="Lucida Sans"/>
              </a:rPr>
              <a:t>is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5" dirty="0">
                <a:solidFill>
                  <a:srgbClr val="FFFFFF"/>
                </a:solidFill>
                <a:latin typeface="Lucida Sans"/>
                <a:cs typeface="Lucida Sans"/>
              </a:rPr>
              <a:t>happening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to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Lucida Sans"/>
                <a:cs typeface="Lucida Sans"/>
              </a:rPr>
              <a:t>someone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you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Lucida Sans"/>
                <a:cs typeface="Lucida Sans"/>
              </a:rPr>
              <a:t>know),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tell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your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tutor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Lucida Sans"/>
                <a:cs typeface="Lucida Sans"/>
              </a:rPr>
              <a:t>or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70" dirty="0">
                <a:solidFill>
                  <a:srgbClr val="FFFFFF"/>
                </a:solidFill>
                <a:latin typeface="Lucida Sans"/>
                <a:cs typeface="Lucida Sans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Lucida Sans"/>
                <a:cs typeface="Lucida Sans"/>
              </a:rPr>
              <a:t>manager</a:t>
            </a:r>
            <a:r>
              <a:rPr lang="en-US" sz="1200" spc="-9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Lucida Sans"/>
                <a:cs typeface="Lucida Sans"/>
              </a:rPr>
              <a:t>immediately</a:t>
            </a:r>
            <a:endParaRPr sz="1200" dirty="0">
              <a:latin typeface="Lucida Sans"/>
              <a:cs typeface="Lucida Sans"/>
            </a:endParaRPr>
          </a:p>
          <a:p>
            <a:pPr marL="240665" marR="41275" indent="-228600">
              <a:lnSpc>
                <a:spcPct val="106100"/>
              </a:lnSpc>
              <a:spcBef>
                <a:spcPts val="570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spc="-65" dirty="0">
                <a:solidFill>
                  <a:srgbClr val="FFFFFF"/>
                </a:solidFill>
                <a:latin typeface="Lucida Sans"/>
                <a:cs typeface="Lucida Sans"/>
              </a:rPr>
              <a:t>If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you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Lucida Sans"/>
                <a:cs typeface="Lucida Sans"/>
              </a:rPr>
              <a:t>are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5" dirty="0">
                <a:solidFill>
                  <a:srgbClr val="FFFFFF"/>
                </a:solidFill>
                <a:latin typeface="Lucida Sans"/>
                <a:cs typeface="Lucida Sans"/>
              </a:rPr>
              <a:t>unhappy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Lucida Sans"/>
                <a:cs typeface="Lucida Sans"/>
              </a:rPr>
              <a:t>or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concerned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about </a:t>
            </a:r>
            <a:r>
              <a:rPr sz="1200" spc="-80" dirty="0">
                <a:solidFill>
                  <a:srgbClr val="FFFFFF"/>
                </a:solidFill>
                <a:latin typeface="Lucida Sans"/>
                <a:cs typeface="Lucida Sans"/>
              </a:rPr>
              <a:t>anything,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Lucida Sans"/>
                <a:cs typeface="Lucida Sans"/>
              </a:rPr>
              <a:t>please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Lucida Sans"/>
                <a:cs typeface="Lucida Sans"/>
              </a:rPr>
              <a:t>report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65" dirty="0">
                <a:solidFill>
                  <a:srgbClr val="FFFFFF"/>
                </a:solidFill>
                <a:latin typeface="Lucida Sans"/>
                <a:cs typeface="Lucida Sans"/>
              </a:rPr>
              <a:t>it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to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your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tutor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or </a:t>
            </a:r>
            <a:r>
              <a:rPr sz="1200" spc="-70" dirty="0">
                <a:solidFill>
                  <a:srgbClr val="FFFFFF"/>
                </a:solidFill>
                <a:latin typeface="Lucida Sans"/>
                <a:cs typeface="Lucida Sans"/>
              </a:rPr>
              <a:t>a</a:t>
            </a:r>
            <a:r>
              <a:rPr sz="12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Lucida Sans"/>
                <a:cs typeface="Lucida Sans"/>
              </a:rPr>
              <a:t>member</a:t>
            </a:r>
            <a:r>
              <a:rPr sz="12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of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Lucida Sans"/>
                <a:cs typeface="Lucida Sans"/>
              </a:rPr>
              <a:t>staff</a:t>
            </a:r>
            <a:r>
              <a:rPr sz="12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Lucida Sans"/>
                <a:cs typeface="Lucida Sans"/>
              </a:rPr>
              <a:t>at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Lucida Sans"/>
                <a:cs typeface="Lucida Sans"/>
              </a:rPr>
              <a:t>the</a:t>
            </a:r>
            <a:r>
              <a:rPr sz="12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Lucida Sans"/>
                <a:cs typeface="Lucida Sans"/>
              </a:rPr>
              <a:t>centre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where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you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Lucida Sans"/>
                <a:cs typeface="Lucida Sans"/>
              </a:rPr>
              <a:t>attend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lang="en-US" sz="1200" spc="-100" dirty="0">
                <a:solidFill>
                  <a:srgbClr val="FFFFFF"/>
                </a:solidFill>
                <a:latin typeface="Lucida Sans"/>
                <a:cs typeface="Lucida Sans"/>
              </a:rPr>
              <a:t>your </a:t>
            </a:r>
            <a:r>
              <a:rPr lang="en-US" sz="1200" spc="-10" dirty="0">
                <a:solidFill>
                  <a:srgbClr val="FFFFFF"/>
                </a:solidFill>
                <a:latin typeface="Lucida Sans"/>
                <a:cs typeface="Lucida Sans"/>
              </a:rPr>
              <a:t>course</a:t>
            </a:r>
            <a:endParaRPr sz="1200" dirty="0" err="1">
              <a:latin typeface="Lucida Sans"/>
              <a:cs typeface="Lucida Sans"/>
            </a:endParaRPr>
          </a:p>
          <a:p>
            <a:pPr marL="240665" marR="184150" indent="-228600">
              <a:lnSpc>
                <a:spcPct val="106100"/>
              </a:lnSpc>
              <a:spcBef>
                <a:spcPts val="565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spc="-95" dirty="0">
                <a:solidFill>
                  <a:srgbClr val="FFFFFF"/>
                </a:solidFill>
                <a:latin typeface="Lucida Sans"/>
                <a:cs typeface="Lucida Sans"/>
              </a:rPr>
              <a:t>Remember,</a:t>
            </a:r>
            <a:r>
              <a:rPr sz="1200" spc="-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Lucida Sans"/>
                <a:cs typeface="Lucida Sans"/>
              </a:rPr>
              <a:t>potential</a:t>
            </a:r>
            <a:r>
              <a:rPr sz="1200" spc="-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Lucida Sans"/>
                <a:cs typeface="Lucida Sans"/>
              </a:rPr>
              <a:t>employers</a:t>
            </a:r>
            <a:r>
              <a:rPr sz="1200" spc="-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may </a:t>
            </a:r>
            <a:r>
              <a:rPr sz="1200" spc="-105" dirty="0">
                <a:solidFill>
                  <a:srgbClr val="FFFFFF"/>
                </a:solidFill>
                <a:latin typeface="Lucida Sans"/>
                <a:cs typeface="Lucida Sans"/>
              </a:rPr>
              <a:t>search</a:t>
            </a:r>
            <a:r>
              <a:rPr sz="1200" spc="-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for</a:t>
            </a:r>
            <a:r>
              <a:rPr sz="1200" spc="-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Lucida Sans"/>
                <a:cs typeface="Lucida Sans"/>
              </a:rPr>
              <a:t>information</a:t>
            </a:r>
            <a:r>
              <a:rPr sz="1200" spc="-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about</a:t>
            </a:r>
            <a:r>
              <a:rPr sz="1200" spc="-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you</a:t>
            </a:r>
            <a:r>
              <a:rPr sz="1200" spc="-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on </a:t>
            </a:r>
            <a:r>
              <a:rPr sz="1200" spc="-95" dirty="0">
                <a:solidFill>
                  <a:srgbClr val="FFFFFF"/>
                </a:solidFill>
                <a:latin typeface="Lucida Sans"/>
                <a:cs typeface="Lucida Sans"/>
              </a:rPr>
              <a:t>social</a:t>
            </a:r>
            <a:r>
              <a:rPr sz="1200" spc="-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Lucida Sans"/>
                <a:cs typeface="Lucida Sans"/>
              </a:rPr>
              <a:t>networking</a:t>
            </a:r>
            <a:r>
              <a:rPr sz="1200" spc="-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5" dirty="0">
                <a:solidFill>
                  <a:srgbClr val="FFFFFF"/>
                </a:solidFill>
                <a:latin typeface="Lucida Sans"/>
                <a:cs typeface="Lucida Sans"/>
              </a:rPr>
              <a:t>sites</a:t>
            </a:r>
            <a:r>
              <a:rPr sz="1200" spc="-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Lucida Sans"/>
                <a:cs typeface="Lucida Sans"/>
              </a:rPr>
              <a:t>while</a:t>
            </a:r>
            <a:r>
              <a:rPr sz="1200" spc="-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Lucida Sans"/>
                <a:cs typeface="Lucida Sans"/>
              </a:rPr>
              <a:t>they</a:t>
            </a:r>
            <a:r>
              <a:rPr sz="1200" spc="-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are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considering</a:t>
            </a:r>
            <a:r>
              <a:rPr sz="1200" spc="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Lucida Sans"/>
                <a:cs typeface="Lucida Sans"/>
              </a:rPr>
              <a:t>recruitment</a:t>
            </a:r>
            <a:r>
              <a:rPr sz="1200" spc="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Lucida Sans"/>
                <a:cs typeface="Lucida Sans"/>
              </a:rPr>
              <a:t>decisions</a:t>
            </a:r>
            <a:endParaRPr sz="12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7018" y="2138421"/>
            <a:ext cx="9603105" cy="4239260"/>
          </a:xfrm>
          <a:custGeom>
            <a:avLst/>
            <a:gdLst/>
            <a:ahLst/>
            <a:cxnLst/>
            <a:rect l="l" t="t" r="r" b="b"/>
            <a:pathLst>
              <a:path w="9603105" h="4239259">
                <a:moveTo>
                  <a:pt x="9602978" y="0"/>
                </a:moveTo>
                <a:lnTo>
                  <a:pt x="0" y="0"/>
                </a:lnTo>
                <a:lnTo>
                  <a:pt x="0" y="4239006"/>
                </a:lnTo>
                <a:lnTo>
                  <a:pt x="9602978" y="4239006"/>
                </a:lnTo>
                <a:lnTo>
                  <a:pt x="9602978" y="0"/>
                </a:lnTo>
                <a:close/>
              </a:path>
            </a:pathLst>
          </a:custGeom>
          <a:solidFill>
            <a:srgbClr val="0079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99870" y="886256"/>
            <a:ext cx="264985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275" dirty="0"/>
              <a:t>Your</a:t>
            </a:r>
            <a:r>
              <a:rPr sz="4200" spc="-135" dirty="0"/>
              <a:t> </a:t>
            </a:r>
            <a:r>
              <a:rPr sz="4200" spc="-85" dirty="0"/>
              <a:t>safety</a:t>
            </a:r>
            <a:endParaRPr sz="4200"/>
          </a:p>
        </p:txBody>
      </p:sp>
      <p:sp>
        <p:nvSpPr>
          <p:cNvPr id="4" name="object 4"/>
          <p:cNvSpPr txBox="1"/>
          <p:nvPr/>
        </p:nvSpPr>
        <p:spPr>
          <a:xfrm>
            <a:off x="1129411" y="2932354"/>
            <a:ext cx="2701925" cy="336380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227965" marR="109855" indent="-228600">
              <a:lnSpc>
                <a:spcPct val="106100"/>
              </a:lnSpc>
              <a:spcBef>
                <a:spcPts val="100"/>
              </a:spcBef>
              <a:buChar char="•"/>
              <a:tabLst>
                <a:tab pos="227965" algn="l"/>
                <a:tab pos="228600" algn="l"/>
              </a:tabLst>
            </a:pPr>
            <a:r>
              <a:rPr lang="en-US" sz="1250" spc="-70" dirty="0">
                <a:solidFill>
                  <a:srgbClr val="FFFFFF"/>
                </a:solidFill>
                <a:latin typeface="Lucida Sans"/>
                <a:cs typeface="Lucida Sans"/>
              </a:rPr>
              <a:t>Follow</a:t>
            </a:r>
            <a:r>
              <a:rPr sz="125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50" spc="-85" dirty="0">
                <a:solidFill>
                  <a:srgbClr val="FFFFFF"/>
                </a:solidFill>
                <a:latin typeface="Lucida Sans"/>
                <a:cs typeface="Lucida Sans"/>
              </a:rPr>
              <a:t>health</a:t>
            </a:r>
            <a:r>
              <a:rPr sz="125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50" spc="-100" dirty="0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sz="125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50" spc="-70" dirty="0">
                <a:solidFill>
                  <a:srgbClr val="FFFFFF"/>
                </a:solidFill>
                <a:latin typeface="Lucida Sans"/>
                <a:cs typeface="Lucida Sans"/>
              </a:rPr>
              <a:t>safety</a:t>
            </a:r>
            <a:r>
              <a:rPr sz="125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50" spc="-105" dirty="0">
                <a:solidFill>
                  <a:srgbClr val="FFFFFF"/>
                </a:solidFill>
                <a:latin typeface="Lucida Sans"/>
                <a:cs typeface="Lucida Sans"/>
              </a:rPr>
              <a:t>procedures</a:t>
            </a:r>
            <a:r>
              <a:rPr sz="125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50" spc="-45" dirty="0">
                <a:solidFill>
                  <a:srgbClr val="FFFFFF"/>
                </a:solidFill>
                <a:latin typeface="Lucida Sans"/>
                <a:cs typeface="Lucida Sans"/>
              </a:rPr>
              <a:t>and </a:t>
            </a:r>
            <a:r>
              <a:rPr sz="1250" spc="-80" dirty="0">
                <a:solidFill>
                  <a:srgbClr val="FFFFFF"/>
                </a:solidFill>
                <a:latin typeface="Lucida Sans"/>
                <a:cs typeface="Lucida Sans"/>
              </a:rPr>
              <a:t>act</a:t>
            </a:r>
            <a:r>
              <a:rPr sz="125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50" spc="-85" dirty="0">
                <a:solidFill>
                  <a:srgbClr val="FFFFFF"/>
                </a:solidFill>
                <a:latin typeface="Lucida Sans"/>
                <a:cs typeface="Lucida Sans"/>
              </a:rPr>
              <a:t>in</a:t>
            </a:r>
            <a:r>
              <a:rPr sz="125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50" spc="-70" dirty="0">
                <a:solidFill>
                  <a:srgbClr val="FFFFFF"/>
                </a:solidFill>
                <a:latin typeface="Lucida Sans"/>
                <a:cs typeface="Lucida Sans"/>
              </a:rPr>
              <a:t>a</a:t>
            </a:r>
            <a:r>
              <a:rPr sz="125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50" spc="-85" dirty="0">
                <a:solidFill>
                  <a:srgbClr val="FFFFFF"/>
                </a:solidFill>
                <a:latin typeface="Lucida Sans"/>
                <a:cs typeface="Lucida Sans"/>
              </a:rPr>
              <a:t>safe</a:t>
            </a:r>
            <a:r>
              <a:rPr sz="1250" spc="-25" dirty="0">
                <a:solidFill>
                  <a:srgbClr val="FFFFFF"/>
                </a:solidFill>
                <a:latin typeface="Lucida Sans"/>
                <a:cs typeface="Lucida Sans"/>
              </a:rPr>
              <a:t> way</a:t>
            </a:r>
            <a:r>
              <a:rPr lang="en-US" sz="125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endParaRPr lang="en-US" sz="1250">
              <a:solidFill>
                <a:srgbClr val="000000"/>
              </a:solidFill>
              <a:latin typeface="Lucida Sans"/>
              <a:cs typeface="Lucida Sans"/>
            </a:endParaRPr>
          </a:p>
          <a:p>
            <a:pPr marL="227965" marR="319405" indent="-228600">
              <a:lnSpc>
                <a:spcPct val="106100"/>
              </a:lnSpc>
              <a:spcBef>
                <a:spcPts val="565"/>
              </a:spcBef>
              <a:buChar char="•"/>
              <a:tabLst>
                <a:tab pos="227965" algn="l"/>
                <a:tab pos="228600" algn="l"/>
              </a:tabLst>
            </a:pPr>
            <a:r>
              <a:rPr lang="en-US" sz="1250" spc="-70" dirty="0">
                <a:solidFill>
                  <a:srgbClr val="FFFFFF"/>
                </a:solidFill>
                <a:latin typeface="Lucida Sans"/>
                <a:cs typeface="Lucida Sans"/>
              </a:rPr>
              <a:t>Follow</a:t>
            </a:r>
            <a:r>
              <a:rPr sz="125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50" spc="-95" dirty="0">
                <a:solidFill>
                  <a:srgbClr val="FFFFFF"/>
                </a:solidFill>
                <a:latin typeface="Lucida Sans"/>
                <a:cs typeface="Lucida Sans"/>
              </a:rPr>
              <a:t>instructions</a:t>
            </a:r>
            <a:r>
              <a:rPr sz="125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50" spc="-100" dirty="0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sz="125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50" spc="-95" dirty="0">
                <a:solidFill>
                  <a:srgbClr val="FFFFFF"/>
                </a:solidFill>
                <a:latin typeface="Lucida Sans"/>
                <a:cs typeface="Lucida Sans"/>
              </a:rPr>
              <a:t>use</a:t>
            </a:r>
            <a:r>
              <a:rPr sz="125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50" spc="-95" dirty="0">
                <a:solidFill>
                  <a:srgbClr val="FFFFFF"/>
                </a:solidFill>
                <a:latin typeface="Lucida Sans"/>
                <a:cs typeface="Lucida Sans"/>
              </a:rPr>
              <a:t>tools</a:t>
            </a:r>
            <a:r>
              <a:rPr sz="125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50" spc="-60" dirty="0">
                <a:solidFill>
                  <a:srgbClr val="FFFFFF"/>
                </a:solidFill>
                <a:latin typeface="Lucida Sans"/>
                <a:cs typeface="Lucida Sans"/>
              </a:rPr>
              <a:t>and </a:t>
            </a:r>
            <a:r>
              <a:rPr sz="1250" spc="-90" dirty="0">
                <a:solidFill>
                  <a:srgbClr val="FFFFFF"/>
                </a:solidFill>
                <a:latin typeface="Lucida Sans"/>
                <a:cs typeface="Lucida Sans"/>
              </a:rPr>
              <a:t>equipment</a:t>
            </a:r>
            <a:r>
              <a:rPr sz="125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Lucida Sans"/>
                <a:cs typeface="Lucida Sans"/>
              </a:rPr>
              <a:t>safely</a:t>
            </a:r>
            <a:endParaRPr lang="en-US" sz="1250">
              <a:latin typeface="Lucida Sans"/>
              <a:cs typeface="Lucida Sans"/>
            </a:endParaRPr>
          </a:p>
          <a:p>
            <a:pPr marL="227965" marR="5080" indent="-228600">
              <a:lnSpc>
                <a:spcPct val="106100"/>
              </a:lnSpc>
              <a:spcBef>
                <a:spcPts val="565"/>
              </a:spcBef>
              <a:buChar char="•"/>
              <a:tabLst>
                <a:tab pos="227965" algn="l"/>
                <a:tab pos="228600" algn="l"/>
              </a:tabLst>
            </a:pPr>
            <a:r>
              <a:rPr lang="en-US" sz="1250" spc="-65" dirty="0">
                <a:solidFill>
                  <a:srgbClr val="FFFFFF"/>
                </a:solidFill>
                <a:latin typeface="Lucida Sans"/>
                <a:cs typeface="Lucida Sans"/>
              </a:rPr>
              <a:t>Tell</a:t>
            </a:r>
            <a:r>
              <a:rPr sz="125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50" spc="-70" dirty="0">
                <a:solidFill>
                  <a:srgbClr val="FFFFFF"/>
                </a:solidFill>
                <a:latin typeface="Lucida Sans"/>
                <a:cs typeface="Lucida Sans"/>
              </a:rPr>
              <a:t>a</a:t>
            </a:r>
            <a:r>
              <a:rPr sz="125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50" spc="-90" dirty="0">
                <a:solidFill>
                  <a:srgbClr val="FFFFFF"/>
                </a:solidFill>
                <a:latin typeface="Lucida Sans"/>
                <a:cs typeface="Lucida Sans"/>
              </a:rPr>
              <a:t>member</a:t>
            </a:r>
            <a:r>
              <a:rPr sz="125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50" spc="-100" dirty="0">
                <a:solidFill>
                  <a:srgbClr val="FFFFFF"/>
                </a:solidFill>
                <a:latin typeface="Lucida Sans"/>
                <a:cs typeface="Lucida Sans"/>
              </a:rPr>
              <a:t>of</a:t>
            </a:r>
            <a:r>
              <a:rPr sz="125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50" spc="-80" dirty="0">
                <a:solidFill>
                  <a:srgbClr val="FFFFFF"/>
                </a:solidFill>
                <a:latin typeface="Lucida Sans"/>
                <a:cs typeface="Lucida Sans"/>
              </a:rPr>
              <a:t>staff</a:t>
            </a:r>
            <a:r>
              <a:rPr sz="125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50" spc="-100" dirty="0">
                <a:solidFill>
                  <a:srgbClr val="FFFFFF"/>
                </a:solidFill>
                <a:latin typeface="Lucida Sans"/>
                <a:cs typeface="Lucida Sans"/>
              </a:rPr>
              <a:t>about</a:t>
            </a:r>
            <a:r>
              <a:rPr sz="125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50" spc="-80" dirty="0">
                <a:solidFill>
                  <a:srgbClr val="FFFFFF"/>
                </a:solidFill>
                <a:latin typeface="Lucida Sans"/>
                <a:cs typeface="Lucida Sans"/>
              </a:rPr>
              <a:t>anything</a:t>
            </a:r>
            <a:r>
              <a:rPr sz="125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50" spc="-40" dirty="0">
                <a:solidFill>
                  <a:srgbClr val="FFFFFF"/>
                </a:solidFill>
                <a:latin typeface="Lucida Sans"/>
                <a:cs typeface="Lucida Sans"/>
              </a:rPr>
              <a:t>you </a:t>
            </a:r>
            <a:r>
              <a:rPr sz="1250" spc="-95" dirty="0">
                <a:solidFill>
                  <a:srgbClr val="FFFFFF"/>
                </a:solidFill>
                <a:latin typeface="Lucida Sans"/>
                <a:cs typeface="Lucida Sans"/>
              </a:rPr>
              <a:t>think</a:t>
            </a:r>
            <a:r>
              <a:rPr sz="125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50" spc="-85" dirty="0">
                <a:solidFill>
                  <a:srgbClr val="FFFFFF"/>
                </a:solidFill>
                <a:latin typeface="Lucida Sans"/>
                <a:cs typeface="Lucida Sans"/>
              </a:rPr>
              <a:t>may</a:t>
            </a:r>
            <a:r>
              <a:rPr sz="125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50" spc="-90" dirty="0">
                <a:solidFill>
                  <a:srgbClr val="FFFFFF"/>
                </a:solidFill>
                <a:latin typeface="Lucida Sans"/>
                <a:cs typeface="Lucida Sans"/>
              </a:rPr>
              <a:t>be</a:t>
            </a:r>
            <a:r>
              <a:rPr sz="125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Lucida Sans"/>
                <a:cs typeface="Lucida Sans"/>
              </a:rPr>
              <a:t>unsafe</a:t>
            </a:r>
            <a:endParaRPr sz="1250">
              <a:latin typeface="Lucida Sans"/>
              <a:cs typeface="Lucida Sans"/>
            </a:endParaRPr>
          </a:p>
          <a:p>
            <a:pPr marL="227965" marR="42545" indent="-228600">
              <a:lnSpc>
                <a:spcPct val="106100"/>
              </a:lnSpc>
              <a:spcBef>
                <a:spcPts val="565"/>
              </a:spcBef>
              <a:buChar char="•"/>
              <a:tabLst>
                <a:tab pos="227965" algn="l"/>
                <a:tab pos="228600" algn="l"/>
              </a:tabLst>
            </a:pPr>
            <a:r>
              <a:rPr lang="en-US" sz="1250" spc="-90" dirty="0">
                <a:solidFill>
                  <a:srgbClr val="FFFFFF"/>
                </a:solidFill>
                <a:latin typeface="Lucida Sans"/>
                <a:cs typeface="Lucida Sans"/>
              </a:rPr>
              <a:t>Report</a:t>
            </a:r>
            <a:r>
              <a:rPr sz="125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50" spc="-80" dirty="0">
                <a:solidFill>
                  <a:srgbClr val="FFFFFF"/>
                </a:solidFill>
                <a:latin typeface="Lucida Sans"/>
                <a:cs typeface="Lucida Sans"/>
              </a:rPr>
              <a:t>any</a:t>
            </a:r>
            <a:r>
              <a:rPr sz="125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50" spc="-90" dirty="0">
                <a:solidFill>
                  <a:srgbClr val="FFFFFF"/>
                </a:solidFill>
                <a:latin typeface="Lucida Sans"/>
                <a:cs typeface="Lucida Sans"/>
              </a:rPr>
              <a:t>accident,</a:t>
            </a:r>
            <a:r>
              <a:rPr sz="125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50" spc="-85" dirty="0">
                <a:solidFill>
                  <a:srgbClr val="FFFFFF"/>
                </a:solidFill>
                <a:latin typeface="Lucida Sans"/>
                <a:cs typeface="Lucida Sans"/>
              </a:rPr>
              <a:t>incident</a:t>
            </a:r>
            <a:r>
              <a:rPr sz="125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50" spc="-110" dirty="0">
                <a:solidFill>
                  <a:srgbClr val="FFFFFF"/>
                </a:solidFill>
                <a:latin typeface="Lucida Sans"/>
                <a:cs typeface="Lucida Sans"/>
              </a:rPr>
              <a:t>or</a:t>
            </a:r>
            <a:r>
              <a:rPr sz="125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50" spc="-90" dirty="0">
                <a:solidFill>
                  <a:srgbClr val="FFFFFF"/>
                </a:solidFill>
                <a:latin typeface="Lucida Sans"/>
                <a:cs typeface="Lucida Sans"/>
              </a:rPr>
              <a:t>near</a:t>
            </a:r>
            <a:r>
              <a:rPr sz="125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50" spc="-70" dirty="0">
                <a:solidFill>
                  <a:srgbClr val="FFFFFF"/>
                </a:solidFill>
                <a:latin typeface="Lucida Sans"/>
                <a:cs typeface="Lucida Sans"/>
              </a:rPr>
              <a:t>miss </a:t>
            </a:r>
            <a:r>
              <a:rPr sz="1250" spc="-100" dirty="0">
                <a:solidFill>
                  <a:srgbClr val="FFFFFF"/>
                </a:solidFill>
                <a:latin typeface="Lucida Sans"/>
                <a:cs typeface="Lucida Sans"/>
              </a:rPr>
              <a:t>to</a:t>
            </a:r>
            <a:r>
              <a:rPr sz="125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50" spc="-100" dirty="0">
                <a:solidFill>
                  <a:srgbClr val="FFFFFF"/>
                </a:solidFill>
                <a:latin typeface="Lucida Sans"/>
                <a:cs typeface="Lucida Sans"/>
              </a:rPr>
              <a:t>your</a:t>
            </a:r>
            <a:r>
              <a:rPr sz="125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50" spc="-100" dirty="0">
                <a:solidFill>
                  <a:srgbClr val="FFFFFF"/>
                </a:solidFill>
                <a:latin typeface="Lucida Sans"/>
                <a:cs typeface="Lucida Sans"/>
              </a:rPr>
              <a:t>tutor</a:t>
            </a:r>
            <a:r>
              <a:rPr sz="125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50" spc="-110" dirty="0">
                <a:solidFill>
                  <a:srgbClr val="FFFFFF"/>
                </a:solidFill>
                <a:latin typeface="Lucida Sans"/>
                <a:cs typeface="Lucida Sans"/>
              </a:rPr>
              <a:t>or</a:t>
            </a:r>
            <a:r>
              <a:rPr sz="125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50" spc="-95" dirty="0">
                <a:solidFill>
                  <a:srgbClr val="FFFFFF"/>
                </a:solidFill>
                <a:latin typeface="Lucida Sans"/>
                <a:cs typeface="Lucida Sans"/>
              </a:rPr>
              <a:t>another</a:t>
            </a:r>
            <a:r>
              <a:rPr sz="125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50" spc="-90" dirty="0">
                <a:solidFill>
                  <a:srgbClr val="FFFFFF"/>
                </a:solidFill>
                <a:latin typeface="Lucida Sans"/>
                <a:cs typeface="Lucida Sans"/>
              </a:rPr>
              <a:t>member</a:t>
            </a:r>
            <a:r>
              <a:rPr sz="125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50" spc="-100" dirty="0">
                <a:solidFill>
                  <a:srgbClr val="FFFFFF"/>
                </a:solidFill>
                <a:latin typeface="Lucida Sans"/>
                <a:cs typeface="Lucida Sans"/>
              </a:rPr>
              <a:t>of</a:t>
            </a:r>
            <a:r>
              <a:rPr sz="1250" spc="-20" dirty="0">
                <a:solidFill>
                  <a:srgbClr val="FFFFFF"/>
                </a:solidFill>
                <a:latin typeface="Lucida Sans"/>
                <a:cs typeface="Lucida Sans"/>
              </a:rPr>
              <a:t> staff</a:t>
            </a:r>
            <a:endParaRPr sz="1250">
              <a:latin typeface="Lucida Sans"/>
              <a:cs typeface="Lucida Sans"/>
            </a:endParaRPr>
          </a:p>
          <a:p>
            <a:pPr marL="227965" marR="51435" indent="-228600">
              <a:lnSpc>
                <a:spcPct val="106100"/>
              </a:lnSpc>
              <a:spcBef>
                <a:spcPts val="570"/>
              </a:spcBef>
              <a:buChar char="•"/>
              <a:tabLst>
                <a:tab pos="227965" algn="l"/>
                <a:tab pos="228600" algn="l"/>
              </a:tabLst>
            </a:pPr>
            <a:r>
              <a:rPr lang="en-US" sz="1250" spc="-85" dirty="0">
                <a:solidFill>
                  <a:srgbClr val="FFFFFF"/>
                </a:solidFill>
                <a:latin typeface="Lucida Sans"/>
                <a:cs typeface="Lucida Sans"/>
              </a:rPr>
              <a:t>Talk</a:t>
            </a:r>
            <a:r>
              <a:rPr sz="125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50" spc="-100" dirty="0">
                <a:solidFill>
                  <a:srgbClr val="FFFFFF"/>
                </a:solidFill>
                <a:latin typeface="Lucida Sans"/>
                <a:cs typeface="Lucida Sans"/>
              </a:rPr>
              <a:t>to</a:t>
            </a:r>
            <a:r>
              <a:rPr sz="125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50" spc="-70" dirty="0">
                <a:solidFill>
                  <a:srgbClr val="FFFFFF"/>
                </a:solidFill>
                <a:latin typeface="Lucida Sans"/>
                <a:cs typeface="Lucida Sans"/>
              </a:rPr>
              <a:t>a</a:t>
            </a:r>
            <a:r>
              <a:rPr sz="125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50" spc="-90" dirty="0">
                <a:solidFill>
                  <a:srgbClr val="FFFFFF"/>
                </a:solidFill>
                <a:latin typeface="Lucida Sans"/>
                <a:cs typeface="Lucida Sans"/>
              </a:rPr>
              <a:t>member</a:t>
            </a:r>
            <a:r>
              <a:rPr sz="125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50" spc="-100" dirty="0">
                <a:solidFill>
                  <a:srgbClr val="FFFFFF"/>
                </a:solidFill>
                <a:latin typeface="Lucida Sans"/>
                <a:cs typeface="Lucida Sans"/>
              </a:rPr>
              <a:t>of</a:t>
            </a:r>
            <a:r>
              <a:rPr sz="125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50" spc="-80" dirty="0">
                <a:solidFill>
                  <a:srgbClr val="FFFFFF"/>
                </a:solidFill>
                <a:latin typeface="Lucida Sans"/>
                <a:cs typeface="Lucida Sans"/>
              </a:rPr>
              <a:t>staff</a:t>
            </a:r>
            <a:r>
              <a:rPr sz="125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50" spc="-90" dirty="0">
                <a:solidFill>
                  <a:srgbClr val="FFFFFF"/>
                </a:solidFill>
                <a:latin typeface="Lucida Sans"/>
                <a:cs typeface="Lucida Sans"/>
              </a:rPr>
              <a:t>straight</a:t>
            </a:r>
            <a:r>
              <a:rPr sz="125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50" spc="-55" dirty="0">
                <a:solidFill>
                  <a:srgbClr val="FFFFFF"/>
                </a:solidFill>
                <a:latin typeface="Lucida Sans"/>
                <a:cs typeface="Lucida Sans"/>
              </a:rPr>
              <a:t>away</a:t>
            </a:r>
            <a:r>
              <a:rPr sz="125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Lucida Sans"/>
                <a:cs typeface="Lucida Sans"/>
              </a:rPr>
              <a:t>if </a:t>
            </a:r>
            <a:r>
              <a:rPr sz="1250" spc="-100" dirty="0">
                <a:solidFill>
                  <a:srgbClr val="FFFFFF"/>
                </a:solidFill>
                <a:latin typeface="Lucida Sans"/>
                <a:cs typeface="Lucida Sans"/>
              </a:rPr>
              <a:t>you</a:t>
            </a:r>
            <a:r>
              <a:rPr sz="125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50" spc="-95" dirty="0">
                <a:solidFill>
                  <a:srgbClr val="FFFFFF"/>
                </a:solidFill>
                <a:latin typeface="Lucida Sans"/>
                <a:cs typeface="Lucida Sans"/>
              </a:rPr>
              <a:t>think</a:t>
            </a:r>
            <a:r>
              <a:rPr sz="125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50" spc="-100" dirty="0">
                <a:solidFill>
                  <a:srgbClr val="FFFFFF"/>
                </a:solidFill>
                <a:latin typeface="Lucida Sans"/>
                <a:cs typeface="Lucida Sans"/>
              </a:rPr>
              <a:t>you</a:t>
            </a:r>
            <a:r>
              <a:rPr sz="125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50" spc="-90" dirty="0">
                <a:solidFill>
                  <a:srgbClr val="FFFFFF"/>
                </a:solidFill>
                <a:latin typeface="Lucida Sans"/>
                <a:cs typeface="Lucida Sans"/>
              </a:rPr>
              <a:t>might</a:t>
            </a:r>
            <a:r>
              <a:rPr sz="125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50" spc="-85" dirty="0">
                <a:solidFill>
                  <a:srgbClr val="FFFFFF"/>
                </a:solidFill>
                <a:latin typeface="Lucida Sans"/>
                <a:cs typeface="Lucida Sans"/>
              </a:rPr>
              <a:t>need</a:t>
            </a:r>
            <a:r>
              <a:rPr sz="125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50" spc="-85" dirty="0">
                <a:solidFill>
                  <a:srgbClr val="FFFFFF"/>
                </a:solidFill>
                <a:latin typeface="Lucida Sans"/>
                <a:cs typeface="Lucida Sans"/>
              </a:rPr>
              <a:t>help</a:t>
            </a:r>
            <a:r>
              <a:rPr sz="125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50" spc="-100" dirty="0">
                <a:solidFill>
                  <a:srgbClr val="FFFFFF"/>
                </a:solidFill>
                <a:latin typeface="Lucida Sans"/>
                <a:cs typeface="Lucida Sans"/>
              </a:rPr>
              <a:t>to</a:t>
            </a:r>
            <a:r>
              <a:rPr sz="1250" spc="-20" dirty="0">
                <a:solidFill>
                  <a:srgbClr val="FFFFFF"/>
                </a:solidFill>
                <a:latin typeface="Lucida Sans"/>
                <a:cs typeface="Lucida Sans"/>
              </a:rPr>
              <a:t> leave </a:t>
            </a:r>
            <a:r>
              <a:rPr sz="1250" spc="-80" dirty="0">
                <a:solidFill>
                  <a:srgbClr val="FFFFFF"/>
                </a:solidFill>
                <a:latin typeface="Lucida Sans"/>
                <a:cs typeface="Lucida Sans"/>
              </a:rPr>
              <a:t>the</a:t>
            </a:r>
            <a:r>
              <a:rPr sz="125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50" spc="-90" dirty="0">
                <a:solidFill>
                  <a:srgbClr val="FFFFFF"/>
                </a:solidFill>
                <a:latin typeface="Lucida Sans"/>
                <a:cs typeface="Lucida Sans"/>
              </a:rPr>
              <a:t>building</a:t>
            </a:r>
            <a:r>
              <a:rPr sz="125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50" spc="-85" dirty="0">
                <a:solidFill>
                  <a:srgbClr val="FFFFFF"/>
                </a:solidFill>
                <a:latin typeface="Lucida Sans"/>
                <a:cs typeface="Lucida Sans"/>
              </a:rPr>
              <a:t>in</a:t>
            </a:r>
            <a:r>
              <a:rPr sz="125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50" spc="-90" dirty="0">
                <a:solidFill>
                  <a:srgbClr val="FFFFFF"/>
                </a:solidFill>
                <a:latin typeface="Lucida Sans"/>
                <a:cs typeface="Lucida Sans"/>
              </a:rPr>
              <a:t>an</a:t>
            </a:r>
            <a:r>
              <a:rPr sz="125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50" spc="-90" dirty="0">
                <a:solidFill>
                  <a:srgbClr val="FFFFFF"/>
                </a:solidFill>
                <a:latin typeface="Lucida Sans"/>
                <a:cs typeface="Lucida Sans"/>
              </a:rPr>
              <a:t>emergency,</a:t>
            </a:r>
            <a:r>
              <a:rPr sz="125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50" spc="-120" dirty="0">
                <a:solidFill>
                  <a:srgbClr val="FFFFFF"/>
                </a:solidFill>
                <a:latin typeface="Lucida Sans"/>
                <a:cs typeface="Lucida Sans"/>
              </a:rPr>
              <a:t>so</a:t>
            </a:r>
            <a:r>
              <a:rPr sz="125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50" spc="-85" dirty="0">
                <a:solidFill>
                  <a:srgbClr val="FFFFFF"/>
                </a:solidFill>
                <a:latin typeface="Lucida Sans"/>
                <a:cs typeface="Lucida Sans"/>
              </a:rPr>
              <a:t>that</a:t>
            </a:r>
            <a:r>
              <a:rPr sz="125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50" spc="-50" dirty="0">
                <a:solidFill>
                  <a:srgbClr val="FFFFFF"/>
                </a:solidFill>
                <a:latin typeface="Lucida Sans"/>
                <a:cs typeface="Lucida Sans"/>
              </a:rPr>
              <a:t>a </a:t>
            </a:r>
            <a:r>
              <a:rPr sz="1250" spc="-90" dirty="0">
                <a:solidFill>
                  <a:srgbClr val="FFFFFF"/>
                </a:solidFill>
                <a:latin typeface="Lucida Sans"/>
                <a:cs typeface="Lucida Sans"/>
              </a:rPr>
              <a:t>personal</a:t>
            </a:r>
            <a:r>
              <a:rPr sz="125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50" spc="-85" dirty="0">
                <a:solidFill>
                  <a:srgbClr val="FFFFFF"/>
                </a:solidFill>
                <a:latin typeface="Lucida Sans"/>
                <a:cs typeface="Lucida Sans"/>
              </a:rPr>
              <a:t>emergency</a:t>
            </a:r>
            <a:r>
              <a:rPr sz="125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50" spc="-90" dirty="0">
                <a:solidFill>
                  <a:srgbClr val="FFFFFF"/>
                </a:solidFill>
                <a:latin typeface="Lucida Sans"/>
                <a:cs typeface="Lucida Sans"/>
              </a:rPr>
              <a:t>plan</a:t>
            </a:r>
            <a:r>
              <a:rPr sz="125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50" spc="-100" dirty="0">
                <a:solidFill>
                  <a:srgbClr val="FFFFFF"/>
                </a:solidFill>
                <a:latin typeface="Lucida Sans"/>
                <a:cs typeface="Lucida Sans"/>
              </a:rPr>
              <a:t>can</a:t>
            </a:r>
            <a:r>
              <a:rPr sz="125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50" spc="-90" dirty="0">
                <a:solidFill>
                  <a:srgbClr val="FFFFFF"/>
                </a:solidFill>
                <a:latin typeface="Lucida Sans"/>
                <a:cs typeface="Lucida Sans"/>
              </a:rPr>
              <a:t>be</a:t>
            </a:r>
            <a:r>
              <a:rPr sz="125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Lucida Sans"/>
                <a:cs typeface="Lucida Sans"/>
              </a:rPr>
              <a:t>agreed </a:t>
            </a:r>
            <a:r>
              <a:rPr sz="1250" spc="-75" dirty="0">
                <a:solidFill>
                  <a:srgbClr val="FFFFFF"/>
                </a:solidFill>
                <a:latin typeface="Lucida Sans"/>
                <a:cs typeface="Lucida Sans"/>
              </a:rPr>
              <a:t>at</a:t>
            </a:r>
            <a:r>
              <a:rPr sz="125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50" spc="-80" dirty="0">
                <a:solidFill>
                  <a:srgbClr val="FFFFFF"/>
                </a:solidFill>
                <a:latin typeface="Lucida Sans"/>
                <a:cs typeface="Lucida Sans"/>
              </a:rPr>
              <a:t>the</a:t>
            </a:r>
            <a:r>
              <a:rPr sz="125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50" spc="-85" dirty="0">
                <a:solidFill>
                  <a:srgbClr val="FFFFFF"/>
                </a:solidFill>
                <a:latin typeface="Lucida Sans"/>
                <a:cs typeface="Lucida Sans"/>
              </a:rPr>
              <a:t>start</a:t>
            </a:r>
            <a:r>
              <a:rPr sz="125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50" spc="-100" dirty="0">
                <a:solidFill>
                  <a:srgbClr val="FFFFFF"/>
                </a:solidFill>
                <a:latin typeface="Lucida Sans"/>
                <a:cs typeface="Lucida Sans"/>
              </a:rPr>
              <a:t>of</a:t>
            </a:r>
            <a:r>
              <a:rPr sz="125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50" spc="-100" dirty="0">
                <a:solidFill>
                  <a:srgbClr val="FFFFFF"/>
                </a:solidFill>
                <a:latin typeface="Lucida Sans"/>
                <a:cs typeface="Lucida Sans"/>
              </a:rPr>
              <a:t>your</a:t>
            </a:r>
            <a:r>
              <a:rPr sz="125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Lucida Sans"/>
                <a:cs typeface="Lucida Sans"/>
              </a:rPr>
              <a:t>course</a:t>
            </a:r>
            <a:endParaRPr sz="1250">
              <a:latin typeface="Lucida Sans"/>
              <a:cs typeface="Lucida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29411" y="2484183"/>
            <a:ext cx="182372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200" b="1" spc="-114" dirty="0">
                <a:solidFill>
                  <a:srgbClr val="FFFFFF"/>
                </a:solidFill>
                <a:latin typeface="Trebuchet MS"/>
                <a:cs typeface="Trebuchet MS"/>
              </a:rPr>
              <a:t>We</a:t>
            </a:r>
            <a:r>
              <a:rPr sz="2200" b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rebuchet MS"/>
                <a:cs typeface="Trebuchet MS"/>
              </a:rPr>
              <a:t>ask</a:t>
            </a:r>
            <a:r>
              <a:rPr sz="22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-45" dirty="0">
                <a:solidFill>
                  <a:srgbClr val="FFFFFF"/>
                </a:solidFill>
                <a:latin typeface="Trebuchet MS"/>
                <a:cs typeface="Trebuchet MS"/>
              </a:rPr>
              <a:t>you</a:t>
            </a:r>
            <a:r>
              <a:rPr sz="2200" b="1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-80" dirty="0">
                <a:solidFill>
                  <a:srgbClr val="FFFFFF"/>
                </a:solidFill>
                <a:latin typeface="Trebuchet MS"/>
                <a:cs typeface="Trebuchet MS"/>
              </a:rPr>
              <a:t>to: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3704" y="1629079"/>
            <a:ext cx="9603105" cy="549910"/>
          </a:xfrm>
          <a:prstGeom prst="rect">
            <a:avLst/>
          </a:prstGeom>
          <a:solidFill>
            <a:srgbClr val="00B3CA"/>
          </a:solidFill>
        </p:spPr>
        <p:txBody>
          <a:bodyPr vert="horz" wrap="square" lIns="0" tIns="120650" rIns="0" bIns="0" rtlCol="0">
            <a:spAutoFit/>
          </a:bodyPr>
          <a:lstStyle/>
          <a:p>
            <a:pPr marL="188595">
              <a:lnSpc>
                <a:spcPct val="100000"/>
              </a:lnSpc>
              <a:spcBef>
                <a:spcPts val="950"/>
              </a:spcBef>
            </a:pPr>
            <a:r>
              <a:rPr sz="1900" b="1" spc="-120" dirty="0">
                <a:solidFill>
                  <a:srgbClr val="FFFFFF"/>
                </a:solidFill>
                <a:latin typeface="Trebuchet MS"/>
                <a:cs typeface="Trebuchet MS"/>
              </a:rPr>
              <a:t>Your</a:t>
            </a:r>
            <a:r>
              <a:rPr sz="19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b="1" spc="-80" dirty="0">
                <a:solidFill>
                  <a:srgbClr val="FFFFFF"/>
                </a:solidFill>
                <a:latin typeface="Trebuchet MS"/>
                <a:cs typeface="Trebuchet MS"/>
              </a:rPr>
              <a:t>tutor</a:t>
            </a:r>
            <a:r>
              <a:rPr sz="19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Trebuchet MS"/>
                <a:cs typeface="Trebuchet MS"/>
              </a:rPr>
              <a:t>will</a:t>
            </a:r>
            <a:r>
              <a:rPr sz="1900" b="1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b="1" spc="-35" dirty="0">
                <a:solidFill>
                  <a:srgbClr val="FFFFFF"/>
                </a:solidFill>
                <a:latin typeface="Trebuchet MS"/>
                <a:cs typeface="Trebuchet MS"/>
              </a:rPr>
              <a:t>explain</a:t>
            </a:r>
            <a:r>
              <a:rPr sz="1900" b="1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b="1" spc="-60" dirty="0">
                <a:solidFill>
                  <a:srgbClr val="FFFFFF"/>
                </a:solidFill>
                <a:latin typeface="Trebuchet MS"/>
                <a:cs typeface="Trebuchet MS"/>
              </a:rPr>
              <a:t>our</a:t>
            </a:r>
            <a:r>
              <a:rPr sz="1900" b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b="1" spc="-35" dirty="0">
                <a:solidFill>
                  <a:srgbClr val="FFFFFF"/>
                </a:solidFill>
                <a:latin typeface="Trebuchet MS"/>
                <a:cs typeface="Trebuchet MS"/>
              </a:rPr>
              <a:t>health</a:t>
            </a:r>
            <a:r>
              <a:rPr sz="19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b="1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900" b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b="1" spc="-35" dirty="0">
                <a:solidFill>
                  <a:srgbClr val="FFFFFF"/>
                </a:solidFill>
                <a:latin typeface="Trebuchet MS"/>
                <a:cs typeface="Trebuchet MS"/>
              </a:rPr>
              <a:t>safety</a:t>
            </a:r>
            <a:r>
              <a:rPr sz="19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b="1" spc="-80" dirty="0">
                <a:solidFill>
                  <a:srgbClr val="FFFFFF"/>
                </a:solidFill>
                <a:latin typeface="Trebuchet MS"/>
                <a:cs typeface="Trebuchet MS"/>
              </a:rPr>
              <a:t>procedures</a:t>
            </a:r>
            <a:r>
              <a:rPr sz="19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b="1" spc="-45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900" b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b="1" spc="-35" dirty="0">
                <a:solidFill>
                  <a:srgbClr val="FFFFFF"/>
                </a:solidFill>
                <a:latin typeface="Trebuchet MS"/>
                <a:cs typeface="Trebuchet MS"/>
              </a:rPr>
              <a:t>you</a:t>
            </a:r>
            <a:r>
              <a:rPr sz="19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b="1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19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b="1" spc="-65" dirty="0">
                <a:solidFill>
                  <a:srgbClr val="FFFFFF"/>
                </a:solidFill>
                <a:latin typeface="Trebuchet MS"/>
                <a:cs typeface="Trebuchet MS"/>
              </a:rPr>
              <a:t>your</a:t>
            </a:r>
            <a:r>
              <a:rPr sz="1900" b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b="1" spc="-70" dirty="0">
                <a:solidFill>
                  <a:srgbClr val="FFFFFF"/>
                </a:solidFill>
                <a:latin typeface="Trebuchet MS"/>
                <a:cs typeface="Trebuchet MS"/>
              </a:rPr>
              <a:t>first</a:t>
            </a:r>
            <a:r>
              <a:rPr sz="1900" b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Trebuchet MS"/>
                <a:cs typeface="Trebuchet MS"/>
              </a:rPr>
              <a:t>lesson</a:t>
            </a:r>
            <a:endParaRPr sz="190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3704" y="6674510"/>
            <a:ext cx="1346263" cy="818146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0" y="7635608"/>
            <a:ext cx="11225530" cy="458470"/>
            <a:chOff x="0" y="7635608"/>
            <a:chExt cx="11225530" cy="458470"/>
          </a:xfrm>
        </p:grpSpPr>
        <p:sp>
          <p:nvSpPr>
            <p:cNvPr id="9" name="object 9"/>
            <p:cNvSpPr/>
            <p:nvPr/>
          </p:nvSpPr>
          <p:spPr>
            <a:xfrm>
              <a:off x="158711" y="7635608"/>
              <a:ext cx="1855470" cy="299085"/>
            </a:xfrm>
            <a:custGeom>
              <a:avLst/>
              <a:gdLst/>
              <a:ahLst/>
              <a:cxnLst/>
              <a:rect l="l" t="t" r="r" b="b"/>
              <a:pathLst>
                <a:path w="1855470" h="299084">
                  <a:moveTo>
                    <a:pt x="1854962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854962" y="299085"/>
                  </a:lnTo>
                  <a:lnTo>
                    <a:pt x="1854962" y="0"/>
                  </a:lnTo>
                  <a:close/>
                </a:path>
              </a:pathLst>
            </a:custGeom>
            <a:solidFill>
              <a:srgbClr val="00B3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13623" y="7635608"/>
              <a:ext cx="1789430" cy="299085"/>
            </a:xfrm>
            <a:custGeom>
              <a:avLst/>
              <a:gdLst/>
              <a:ahLst/>
              <a:cxnLst/>
              <a:rect l="l" t="t" r="r" b="b"/>
              <a:pathLst>
                <a:path w="1789429" h="299084">
                  <a:moveTo>
                    <a:pt x="1789049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789049" y="299085"/>
                  </a:lnTo>
                  <a:lnTo>
                    <a:pt x="1789049" y="0"/>
                  </a:lnTo>
                  <a:close/>
                </a:path>
              </a:pathLst>
            </a:custGeom>
            <a:solidFill>
              <a:srgbClr val="E72E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02646" y="7635608"/>
              <a:ext cx="1789430" cy="299085"/>
            </a:xfrm>
            <a:custGeom>
              <a:avLst/>
              <a:gdLst/>
              <a:ahLst/>
              <a:cxnLst/>
              <a:rect l="l" t="t" r="r" b="b"/>
              <a:pathLst>
                <a:path w="1789429" h="299084">
                  <a:moveTo>
                    <a:pt x="1789049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789049" y="299085"/>
                  </a:lnTo>
                  <a:lnTo>
                    <a:pt x="1789049" y="0"/>
                  </a:lnTo>
                  <a:close/>
                </a:path>
              </a:pathLst>
            </a:custGeom>
            <a:solidFill>
              <a:srgbClr val="FCE8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91657" y="7635608"/>
              <a:ext cx="1789430" cy="299085"/>
            </a:xfrm>
            <a:custGeom>
              <a:avLst/>
              <a:gdLst/>
              <a:ahLst/>
              <a:cxnLst/>
              <a:rect l="l" t="t" r="r" b="b"/>
              <a:pathLst>
                <a:path w="1789429" h="299084">
                  <a:moveTo>
                    <a:pt x="1789049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789049" y="299085"/>
                  </a:lnTo>
                  <a:lnTo>
                    <a:pt x="1789049" y="0"/>
                  </a:lnTo>
                  <a:close/>
                </a:path>
              </a:pathLst>
            </a:custGeom>
            <a:solidFill>
              <a:srgbClr val="682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380668" y="7635608"/>
              <a:ext cx="1789430" cy="299085"/>
            </a:xfrm>
            <a:custGeom>
              <a:avLst/>
              <a:gdLst/>
              <a:ahLst/>
              <a:cxnLst/>
              <a:rect l="l" t="t" r="r" b="b"/>
              <a:pathLst>
                <a:path w="1789429" h="299084">
                  <a:moveTo>
                    <a:pt x="1789049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789049" y="299085"/>
                  </a:lnTo>
                  <a:lnTo>
                    <a:pt x="1789049" y="0"/>
                  </a:lnTo>
                  <a:close/>
                </a:path>
              </a:pathLst>
            </a:custGeom>
            <a:solidFill>
              <a:srgbClr val="F7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169679" y="7635608"/>
              <a:ext cx="1897380" cy="299085"/>
            </a:xfrm>
            <a:custGeom>
              <a:avLst/>
              <a:gdLst/>
              <a:ahLst/>
              <a:cxnLst/>
              <a:rect l="l" t="t" r="r" b="b"/>
              <a:pathLst>
                <a:path w="1897379" h="299084">
                  <a:moveTo>
                    <a:pt x="1896999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896999" y="299085"/>
                  </a:lnTo>
                  <a:lnTo>
                    <a:pt x="1896999" y="0"/>
                  </a:lnTo>
                  <a:close/>
                </a:path>
              </a:pathLst>
            </a:custGeom>
            <a:solidFill>
              <a:srgbClr val="D31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7826756"/>
              <a:ext cx="11225530" cy="266700"/>
            </a:xfrm>
            <a:custGeom>
              <a:avLst/>
              <a:gdLst/>
              <a:ahLst/>
              <a:cxnLst/>
              <a:rect l="l" t="t" r="r" b="b"/>
              <a:pathLst>
                <a:path w="11225530" h="266700">
                  <a:moveTo>
                    <a:pt x="190500" y="0"/>
                  </a:moveTo>
                  <a:lnTo>
                    <a:pt x="0" y="0"/>
                  </a:lnTo>
                </a:path>
                <a:path w="11225530" h="266700">
                  <a:moveTo>
                    <a:pt x="11034903" y="0"/>
                  </a:moveTo>
                  <a:lnTo>
                    <a:pt x="11225403" y="0"/>
                  </a:lnTo>
                </a:path>
                <a:path w="11225530" h="266700">
                  <a:moveTo>
                    <a:pt x="266700" y="76200"/>
                  </a:moveTo>
                  <a:lnTo>
                    <a:pt x="266700" y="266700"/>
                  </a:lnTo>
                </a:path>
                <a:path w="11225530" h="266700">
                  <a:moveTo>
                    <a:pt x="10958703" y="76200"/>
                  </a:moveTo>
                  <a:lnTo>
                    <a:pt x="10958703" y="2667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7826756"/>
              <a:ext cx="11225530" cy="266700"/>
            </a:xfrm>
            <a:custGeom>
              <a:avLst/>
              <a:gdLst/>
              <a:ahLst/>
              <a:cxnLst/>
              <a:rect l="l" t="t" r="r" b="b"/>
              <a:pathLst>
                <a:path w="11225530" h="266700">
                  <a:moveTo>
                    <a:pt x="190500" y="0"/>
                  </a:moveTo>
                  <a:lnTo>
                    <a:pt x="0" y="0"/>
                  </a:lnTo>
                </a:path>
                <a:path w="11225530" h="266700">
                  <a:moveTo>
                    <a:pt x="11034903" y="0"/>
                  </a:moveTo>
                  <a:lnTo>
                    <a:pt x="11225403" y="0"/>
                  </a:lnTo>
                </a:path>
                <a:path w="11225530" h="266700">
                  <a:moveTo>
                    <a:pt x="266700" y="76200"/>
                  </a:moveTo>
                  <a:lnTo>
                    <a:pt x="266700" y="266700"/>
                  </a:lnTo>
                </a:path>
                <a:path w="11225530" h="266700">
                  <a:moveTo>
                    <a:pt x="10958703" y="76200"/>
                  </a:moveTo>
                  <a:lnTo>
                    <a:pt x="10958703" y="2667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0" y="2667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034903" y="2667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6700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958703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028097" y="6812622"/>
            <a:ext cx="6369685" cy="83502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0169AF"/>
                </a:solidFill>
                <a:latin typeface="Trebuchet MS"/>
                <a:cs typeface="Trebuchet MS"/>
              </a:rPr>
              <a:t>If</a:t>
            </a:r>
            <a:r>
              <a:rPr sz="1700" b="1" spc="-85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35" dirty="0">
                <a:solidFill>
                  <a:srgbClr val="0169AF"/>
                </a:solidFill>
                <a:latin typeface="Trebuchet MS"/>
                <a:cs typeface="Trebuchet MS"/>
              </a:rPr>
              <a:t>you</a:t>
            </a:r>
            <a:r>
              <a:rPr sz="1700" b="1" spc="-65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40" dirty="0">
                <a:solidFill>
                  <a:srgbClr val="0169AF"/>
                </a:solidFill>
                <a:latin typeface="Trebuchet MS"/>
                <a:cs typeface="Trebuchet MS"/>
              </a:rPr>
              <a:t>have</a:t>
            </a:r>
            <a:r>
              <a:rPr sz="1700" b="1" spc="-7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0169AF"/>
                </a:solidFill>
                <a:latin typeface="Trebuchet MS"/>
                <a:cs typeface="Trebuchet MS"/>
              </a:rPr>
              <a:t>any</a:t>
            </a:r>
            <a:r>
              <a:rPr sz="1700" b="1" spc="-7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35" dirty="0">
                <a:solidFill>
                  <a:srgbClr val="0169AF"/>
                </a:solidFill>
                <a:latin typeface="Trebuchet MS"/>
                <a:cs typeface="Trebuchet MS"/>
              </a:rPr>
              <a:t>questions</a:t>
            </a:r>
            <a:r>
              <a:rPr sz="1700" b="1" spc="-65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75" dirty="0">
                <a:solidFill>
                  <a:srgbClr val="0169AF"/>
                </a:solidFill>
                <a:latin typeface="Trebuchet MS"/>
                <a:cs typeface="Trebuchet MS"/>
              </a:rPr>
              <a:t>or</a:t>
            </a:r>
            <a:r>
              <a:rPr sz="1700" b="1" spc="-6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80" dirty="0">
                <a:solidFill>
                  <a:srgbClr val="0169AF"/>
                </a:solidFill>
                <a:latin typeface="Trebuchet MS"/>
                <a:cs typeface="Trebuchet MS"/>
              </a:rPr>
              <a:t>concerns</a:t>
            </a:r>
            <a:r>
              <a:rPr sz="1700" b="1" spc="-6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85" dirty="0">
                <a:solidFill>
                  <a:srgbClr val="0169AF"/>
                </a:solidFill>
                <a:latin typeface="Trebuchet MS"/>
                <a:cs typeface="Trebuchet MS"/>
              </a:rPr>
              <a:t>–</a:t>
            </a:r>
            <a:r>
              <a:rPr sz="1700" b="1" spc="-7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30" dirty="0">
                <a:solidFill>
                  <a:srgbClr val="0169AF"/>
                </a:solidFill>
                <a:latin typeface="Trebuchet MS"/>
                <a:cs typeface="Trebuchet MS"/>
              </a:rPr>
              <a:t>please</a:t>
            </a:r>
            <a:r>
              <a:rPr sz="1700" b="1" spc="-65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20" dirty="0">
                <a:solidFill>
                  <a:srgbClr val="0169AF"/>
                </a:solidFill>
                <a:latin typeface="Trebuchet MS"/>
                <a:cs typeface="Trebuchet MS"/>
              </a:rPr>
              <a:t>speak</a:t>
            </a:r>
            <a:r>
              <a:rPr sz="1700" b="1" spc="-7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35" dirty="0">
                <a:solidFill>
                  <a:srgbClr val="0169AF"/>
                </a:solidFill>
                <a:latin typeface="Trebuchet MS"/>
                <a:cs typeface="Trebuchet MS"/>
              </a:rPr>
              <a:t>to</a:t>
            </a:r>
            <a:r>
              <a:rPr sz="1700" b="1" spc="-65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60" dirty="0">
                <a:solidFill>
                  <a:srgbClr val="0169AF"/>
                </a:solidFill>
                <a:latin typeface="Trebuchet MS"/>
                <a:cs typeface="Trebuchet MS"/>
              </a:rPr>
              <a:t>your</a:t>
            </a:r>
            <a:r>
              <a:rPr sz="1700" b="1" spc="-7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0169AF"/>
                </a:solidFill>
                <a:latin typeface="Trebuchet MS"/>
                <a:cs typeface="Trebuchet MS"/>
              </a:rPr>
              <a:t>tutor</a:t>
            </a:r>
            <a:endParaRPr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Trebuchet MS"/>
              <a:cs typeface="Trebuchet MS"/>
            </a:endParaRPr>
          </a:p>
          <a:p>
            <a:pPr marR="15875" algn="r"/>
            <a:r>
              <a:rPr lang="en-US" sz="1900" b="1" spc="-10" dirty="0">
                <a:solidFill>
                  <a:srgbClr val="0077C1"/>
                </a:solidFill>
                <a:latin typeface="Trebuchet MS"/>
                <a:cs typeface="Trebuchet MS"/>
                <a:hlinkClick r:id="rId3"/>
              </a:rPr>
              <a:t>www.coventry.gov.uk/adulted</a:t>
            </a:r>
            <a:r>
              <a:rPr lang="en-US" sz="1900" b="1" spc="-10" dirty="0">
                <a:solidFill>
                  <a:srgbClr val="0077C1"/>
                </a:solidFill>
                <a:latin typeface="Trebuchet MS"/>
                <a:cs typeface="Trebuchet MS"/>
              </a:rPr>
              <a:t> </a:t>
            </a:r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230674" y="2484183"/>
            <a:ext cx="284999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2200" b="1" spc="-65" dirty="0">
                <a:solidFill>
                  <a:srgbClr val="FFFFFF"/>
                </a:solidFill>
                <a:latin typeface="Trebuchet MS"/>
                <a:cs typeface="Trebuchet MS"/>
              </a:rPr>
              <a:t>When</a:t>
            </a:r>
            <a:r>
              <a:rPr sz="22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-45" dirty="0">
                <a:solidFill>
                  <a:srgbClr val="FFFFFF"/>
                </a:solidFill>
                <a:latin typeface="Trebuchet MS"/>
                <a:cs typeface="Trebuchet MS"/>
              </a:rPr>
              <a:t>you</a:t>
            </a:r>
            <a:r>
              <a:rPr sz="2200" b="1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-65" dirty="0">
                <a:solidFill>
                  <a:srgbClr val="FFFFFF"/>
                </a:solidFill>
                <a:latin typeface="Trebuchet MS"/>
                <a:cs typeface="Trebuchet MS"/>
              </a:rPr>
              <a:t>hear</a:t>
            </a:r>
            <a:r>
              <a:rPr sz="2200" b="1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Trebuchet MS"/>
                <a:cs typeface="Trebuchet MS"/>
              </a:rPr>
              <a:t>an </a:t>
            </a:r>
            <a:r>
              <a:rPr sz="2200" b="1" spc="-10" dirty="0">
                <a:solidFill>
                  <a:srgbClr val="FFFFFF"/>
                </a:solidFill>
                <a:latin typeface="Trebuchet MS"/>
                <a:cs typeface="Trebuchet MS"/>
              </a:rPr>
              <a:t>alarm: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42968" y="3300933"/>
            <a:ext cx="2875280" cy="121879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R="5080">
              <a:lnSpc>
                <a:spcPct val="106100"/>
              </a:lnSpc>
              <a:spcBef>
                <a:spcPts val="100"/>
              </a:spcBef>
              <a:tabLst>
                <a:tab pos="227965" algn="l"/>
                <a:tab pos="228600" algn="l"/>
              </a:tabLst>
            </a:pPr>
            <a:r>
              <a:rPr lang="en-US" sz="1400" spc="-65" dirty="0">
                <a:solidFill>
                  <a:srgbClr val="FFFFFF"/>
                </a:solidFill>
                <a:latin typeface="Lucida Sans"/>
                <a:cs typeface="Lucida Sans"/>
              </a:rPr>
              <a:t>Leave</a:t>
            </a:r>
            <a:r>
              <a:rPr lang="en-US" sz="14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lang="en-US" sz="1400" spc="-80" dirty="0">
                <a:solidFill>
                  <a:srgbClr val="FFFFFF"/>
                </a:solidFill>
                <a:latin typeface="Lucida Sans"/>
                <a:cs typeface="Lucida Sans"/>
              </a:rPr>
              <a:t>the</a:t>
            </a:r>
            <a:r>
              <a:rPr lang="en-US" sz="14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lang="en-US" sz="1400" spc="-95" dirty="0">
                <a:solidFill>
                  <a:srgbClr val="FFFFFF"/>
                </a:solidFill>
                <a:latin typeface="Lucida Sans"/>
                <a:cs typeface="Lucida Sans"/>
              </a:rPr>
              <a:t>building</a:t>
            </a:r>
            <a:r>
              <a:rPr lang="en-US" sz="14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lang="en-US" sz="1400" spc="-65" dirty="0">
                <a:solidFill>
                  <a:srgbClr val="FFFFFF"/>
                </a:solidFill>
                <a:latin typeface="Lucida Sans"/>
                <a:cs typeface="Lucida Sans"/>
              </a:rPr>
              <a:t>with</a:t>
            </a:r>
            <a:r>
              <a:rPr lang="en-US" sz="1400" spc="-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lang="en-US" sz="1400" spc="-100" dirty="0">
                <a:solidFill>
                  <a:srgbClr val="FFFFFF"/>
                </a:solidFill>
                <a:latin typeface="Lucida Sans"/>
                <a:cs typeface="Lucida Sans"/>
              </a:rPr>
              <a:t>your</a:t>
            </a:r>
            <a:r>
              <a:rPr lang="en-US" sz="14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lang="en-US" sz="1400" spc="-100" dirty="0">
                <a:solidFill>
                  <a:srgbClr val="FFFFFF"/>
                </a:solidFill>
                <a:latin typeface="Lucida Sans"/>
                <a:cs typeface="Lucida Sans"/>
              </a:rPr>
              <a:t>tutor</a:t>
            </a:r>
            <a:r>
              <a:rPr lang="en-US" sz="14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lang="en-US" sz="1400" spc="-95" dirty="0">
                <a:solidFill>
                  <a:srgbClr val="FFFFFF"/>
                </a:solidFill>
                <a:latin typeface="Lucida Sans"/>
                <a:cs typeface="Lucida Sans"/>
              </a:rPr>
              <a:t>by</a:t>
            </a:r>
            <a:r>
              <a:rPr lang="en-US" sz="1400" spc="-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lang="en-US" sz="1400" spc="-25" dirty="0">
                <a:solidFill>
                  <a:srgbClr val="FFFFFF"/>
                </a:solidFill>
                <a:latin typeface="Lucida Sans"/>
                <a:cs typeface="Lucida Sans"/>
              </a:rPr>
              <a:t>the </a:t>
            </a:r>
            <a:r>
              <a:rPr lang="en-US" sz="1400" spc="-85" dirty="0">
                <a:solidFill>
                  <a:srgbClr val="FFFFFF"/>
                </a:solidFill>
                <a:latin typeface="Lucida Sans"/>
                <a:cs typeface="Lucida Sans"/>
              </a:rPr>
              <a:t>nearest</a:t>
            </a:r>
            <a:r>
              <a:rPr lang="en-US" sz="1400" spc="-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lang="en-US" sz="1400" spc="-95" dirty="0">
                <a:solidFill>
                  <a:srgbClr val="FFFFFF"/>
                </a:solidFill>
                <a:latin typeface="Lucida Sans"/>
                <a:cs typeface="Lucida Sans"/>
              </a:rPr>
              <a:t>route</a:t>
            </a:r>
            <a:r>
              <a:rPr lang="en-US"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lang="en-US" sz="1400" spc="-55" dirty="0">
                <a:solidFill>
                  <a:srgbClr val="FFFFFF"/>
                </a:solidFill>
                <a:latin typeface="Lucida Sans"/>
                <a:cs typeface="Lucida Sans"/>
              </a:rPr>
              <a:t>(the</a:t>
            </a:r>
            <a:r>
              <a:rPr lang="en-US"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lang="en-US" sz="1400" spc="-95" dirty="0">
                <a:solidFill>
                  <a:srgbClr val="FFFFFF"/>
                </a:solidFill>
                <a:latin typeface="Lucida Sans"/>
                <a:cs typeface="Lucida Sans"/>
              </a:rPr>
              <a:t>route</a:t>
            </a:r>
            <a:r>
              <a:rPr lang="en-US" sz="1400" spc="-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lang="en-US" sz="1400" spc="-105" dirty="0">
                <a:solidFill>
                  <a:srgbClr val="FFFFFF"/>
                </a:solidFill>
                <a:latin typeface="Lucida Sans"/>
                <a:cs typeface="Lucida Sans"/>
              </a:rPr>
              <a:t>should</a:t>
            </a:r>
            <a:r>
              <a:rPr lang="en-US"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lang="en-US" sz="1400" spc="-90" dirty="0">
                <a:solidFill>
                  <a:srgbClr val="FFFFFF"/>
                </a:solidFill>
                <a:latin typeface="Lucida Sans"/>
                <a:cs typeface="Lucida Sans"/>
              </a:rPr>
              <a:t>be</a:t>
            </a:r>
            <a:r>
              <a:rPr lang="en-US"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lang="en-US" sz="1400" spc="-110" dirty="0">
                <a:solidFill>
                  <a:srgbClr val="FFFFFF"/>
                </a:solidFill>
                <a:latin typeface="Lucida Sans"/>
                <a:cs typeface="Lucida Sans"/>
              </a:rPr>
              <a:t>on</a:t>
            </a:r>
            <a:r>
              <a:rPr lang="en-US" sz="14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lang="en-US" sz="1400" spc="-65" dirty="0">
                <a:solidFill>
                  <a:srgbClr val="FFFFFF"/>
                </a:solidFill>
                <a:latin typeface="Lucida Sans"/>
                <a:cs typeface="Lucida Sans"/>
              </a:rPr>
              <a:t>display I</a:t>
            </a:r>
            <a:r>
              <a:rPr lang="en-US" sz="1400" spc="-85" dirty="0">
                <a:solidFill>
                  <a:srgbClr val="FFFFFF"/>
                </a:solidFill>
                <a:latin typeface="Lucida Sans"/>
                <a:cs typeface="Lucida Sans"/>
              </a:rPr>
              <a:t>n</a:t>
            </a:r>
            <a:r>
              <a:rPr lang="en-US"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lang="en-US" sz="1400" spc="-80" dirty="0">
                <a:solidFill>
                  <a:srgbClr val="FFFFFF"/>
                </a:solidFill>
                <a:latin typeface="Lucida Sans"/>
                <a:cs typeface="Lucida Sans"/>
              </a:rPr>
              <a:t>the</a:t>
            </a:r>
            <a:r>
              <a:rPr lang="en-US"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lang="en-US" sz="1400" spc="-85" dirty="0">
                <a:solidFill>
                  <a:srgbClr val="FFFFFF"/>
                </a:solidFill>
                <a:latin typeface="Lucida Sans"/>
                <a:cs typeface="Lucida Sans"/>
              </a:rPr>
              <a:t>area</a:t>
            </a:r>
            <a:r>
              <a:rPr lang="en-US"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lang="en-US" sz="1400" spc="-85" dirty="0">
                <a:solidFill>
                  <a:srgbClr val="FFFFFF"/>
                </a:solidFill>
                <a:latin typeface="Lucida Sans"/>
                <a:cs typeface="Lucida Sans"/>
              </a:rPr>
              <a:t>in</a:t>
            </a:r>
            <a:r>
              <a:rPr lang="en-US"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lang="en-US" sz="1400" spc="-75" dirty="0">
                <a:solidFill>
                  <a:srgbClr val="FFFFFF"/>
                </a:solidFill>
                <a:latin typeface="Lucida Sans"/>
                <a:cs typeface="Lucida Sans"/>
              </a:rPr>
              <a:t>which</a:t>
            </a:r>
            <a:r>
              <a:rPr lang="en-US"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lang="en-US" sz="1400" spc="-100" dirty="0">
                <a:solidFill>
                  <a:srgbClr val="FFFFFF"/>
                </a:solidFill>
                <a:latin typeface="Lucida Sans"/>
                <a:cs typeface="Lucida Sans"/>
              </a:rPr>
              <a:t>you</a:t>
            </a:r>
            <a:r>
              <a:rPr lang="en-US"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lang="en-US" sz="1400" spc="-80" dirty="0">
                <a:solidFill>
                  <a:srgbClr val="FFFFFF"/>
                </a:solidFill>
                <a:latin typeface="Lucida Sans"/>
                <a:cs typeface="Lucida Sans"/>
              </a:rPr>
              <a:t>are</a:t>
            </a:r>
            <a:r>
              <a:rPr lang="en-US"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lang="en-US" sz="1400" spc="-10" dirty="0">
                <a:solidFill>
                  <a:srgbClr val="FFFFFF"/>
                </a:solidFill>
                <a:latin typeface="Lucida Sans"/>
                <a:cs typeface="Lucida Sans"/>
              </a:rPr>
              <a:t>learning)</a:t>
            </a:r>
            <a:endParaRPr lang="en-US" sz="1400">
              <a:solidFill>
                <a:srgbClr val="000000"/>
              </a:solidFill>
              <a:latin typeface="Lucida Sans"/>
              <a:cs typeface="Lucida Sans"/>
            </a:endParaRPr>
          </a:p>
          <a:p>
            <a:pPr>
              <a:spcBef>
                <a:spcPts val="645"/>
              </a:spcBef>
              <a:tabLst>
                <a:tab pos="227965" algn="l"/>
                <a:tab pos="228600" algn="l"/>
              </a:tabLst>
            </a:pPr>
            <a:r>
              <a:rPr lang="en-US" sz="1400" spc="-120" dirty="0">
                <a:solidFill>
                  <a:srgbClr val="FFFFFF"/>
                </a:solidFill>
                <a:latin typeface="Lucida Sans"/>
                <a:cs typeface="Lucida Sans"/>
              </a:rPr>
              <a:t>Do</a:t>
            </a:r>
            <a:r>
              <a:rPr lang="en-US"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lang="en-US" sz="1400" spc="-100" dirty="0">
                <a:solidFill>
                  <a:srgbClr val="FFFFFF"/>
                </a:solidFill>
                <a:latin typeface="Lucida Sans"/>
                <a:cs typeface="Lucida Sans"/>
              </a:rPr>
              <a:t>not</a:t>
            </a:r>
            <a:r>
              <a:rPr lang="en-US"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lang="en-US" sz="1400" spc="-80" dirty="0">
                <a:solidFill>
                  <a:srgbClr val="FFFFFF"/>
                </a:solidFill>
                <a:latin typeface="Lucida Sans"/>
                <a:cs typeface="Lucida Sans"/>
              </a:rPr>
              <a:t>stay</a:t>
            </a:r>
            <a:r>
              <a:rPr lang="en-US"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lang="en-US" sz="1400" spc="-100" dirty="0">
                <a:solidFill>
                  <a:srgbClr val="FFFFFF"/>
                </a:solidFill>
                <a:latin typeface="Lucida Sans"/>
                <a:cs typeface="Lucida Sans"/>
              </a:rPr>
              <a:t>to</a:t>
            </a:r>
            <a:r>
              <a:rPr lang="en-US"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lang="en-US" sz="1400" spc="-80" dirty="0">
                <a:solidFill>
                  <a:srgbClr val="FFFFFF"/>
                </a:solidFill>
                <a:latin typeface="Lucida Sans"/>
                <a:cs typeface="Lucida Sans"/>
              </a:rPr>
              <a:t>collect</a:t>
            </a:r>
            <a:r>
              <a:rPr lang="en-US"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lang="en-US" sz="1400" spc="-90" dirty="0">
                <a:solidFill>
                  <a:srgbClr val="FFFFFF"/>
                </a:solidFill>
                <a:latin typeface="Lucida Sans"/>
                <a:cs typeface="Lucida Sans"/>
              </a:rPr>
              <a:t>personal</a:t>
            </a:r>
            <a:r>
              <a:rPr lang="en-US"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lang="en-US" sz="1400" spc="-20" dirty="0">
                <a:solidFill>
                  <a:srgbClr val="FFFFFF"/>
                </a:solidFill>
                <a:latin typeface="Lucida Sans"/>
                <a:cs typeface="Lucida Sans"/>
              </a:rPr>
              <a:t>items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218411" y="4756651"/>
            <a:ext cx="2887601" cy="797205"/>
          </a:xfrm>
          <a:prstGeom prst="rect">
            <a:avLst/>
          </a:prstGeom>
        </p:spPr>
        <p:txBody>
          <a:bodyPr vert="horz" wrap="square" lIns="0" tIns="26034" rIns="0" bIns="0" rtlCol="0" anchor="t">
            <a:spAutoFit/>
          </a:bodyPr>
          <a:lstStyle/>
          <a:p>
            <a:pPr marR="5080">
              <a:lnSpc>
                <a:spcPts val="1240"/>
              </a:lnSpc>
              <a:spcBef>
                <a:spcPts val="204"/>
              </a:spcBef>
            </a:pP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Once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80" dirty="0">
                <a:solidFill>
                  <a:srgbClr val="FFFFFF"/>
                </a:solidFill>
                <a:latin typeface="Lucida Sans"/>
                <a:cs typeface="Lucida Sans"/>
              </a:rPr>
              <a:t>the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0" dirty="0">
                <a:solidFill>
                  <a:srgbClr val="FFFFFF"/>
                </a:solidFill>
                <a:latin typeface="Lucida Sans"/>
                <a:cs typeface="Lucida Sans"/>
              </a:rPr>
              <a:t>group</a:t>
            </a:r>
            <a:r>
              <a:rPr sz="14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95" dirty="0">
                <a:solidFill>
                  <a:srgbClr val="FFFFFF"/>
                </a:solidFill>
                <a:latin typeface="Lucida Sans"/>
                <a:cs typeface="Lucida Sans"/>
              </a:rPr>
              <a:t>is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90" dirty="0">
                <a:solidFill>
                  <a:srgbClr val="FFFFFF"/>
                </a:solidFill>
                <a:latin typeface="Lucida Sans"/>
                <a:cs typeface="Lucida Sans"/>
              </a:rPr>
              <a:t>outside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80" dirty="0">
                <a:solidFill>
                  <a:srgbClr val="FFFFFF"/>
                </a:solidFill>
                <a:latin typeface="Lucida Sans"/>
                <a:cs typeface="Lucida Sans"/>
              </a:rPr>
              <a:t>the</a:t>
            </a:r>
            <a:r>
              <a:rPr sz="14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90" dirty="0">
                <a:solidFill>
                  <a:srgbClr val="FFFFFF"/>
                </a:solidFill>
                <a:latin typeface="Lucida Sans"/>
                <a:cs typeface="Lucida Sans"/>
              </a:rPr>
              <a:t>building,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 your </a:t>
            </a:r>
            <a:r>
              <a:rPr sz="1400" spc="-100" dirty="0">
                <a:solidFill>
                  <a:srgbClr val="FFFFFF"/>
                </a:solidFill>
                <a:latin typeface="Lucida Sans"/>
                <a:cs typeface="Lucida Sans"/>
              </a:rPr>
              <a:t>tutor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Lucida Sans"/>
                <a:cs typeface="Lucida Sans"/>
              </a:rPr>
              <a:t>will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/>
                <a:cs typeface="Lucida Sans"/>
              </a:rPr>
              <a:t>check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80" dirty="0">
                <a:solidFill>
                  <a:srgbClr val="FFFFFF"/>
                </a:solidFill>
                <a:latin typeface="Lucida Sans"/>
                <a:cs typeface="Lucida Sans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85" dirty="0">
                <a:solidFill>
                  <a:srgbClr val="FFFFFF"/>
                </a:solidFill>
                <a:latin typeface="Lucida Sans"/>
                <a:cs typeface="Lucida Sans"/>
              </a:rPr>
              <a:t>register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90" dirty="0">
                <a:solidFill>
                  <a:srgbClr val="FFFFFF"/>
                </a:solidFill>
                <a:latin typeface="Lucida Sans"/>
                <a:cs typeface="Lucida Sans"/>
              </a:rPr>
              <a:t>report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/>
                <a:cs typeface="Lucida Sans"/>
              </a:rPr>
              <a:t>to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the </a:t>
            </a:r>
            <a:r>
              <a:rPr sz="1400" spc="-90" dirty="0">
                <a:solidFill>
                  <a:srgbClr val="FFFFFF"/>
                </a:solidFill>
                <a:latin typeface="Lucida Sans"/>
                <a:cs typeface="Lucida Sans"/>
              </a:rPr>
              <a:t>authorised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/>
                <a:cs typeface="Lucida Sans"/>
              </a:rPr>
              <a:t>person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10" dirty="0">
                <a:solidFill>
                  <a:srgbClr val="FFFFFF"/>
                </a:solidFill>
                <a:latin typeface="Lucida Sans"/>
                <a:cs typeface="Lucida Sans"/>
              </a:rPr>
              <a:t>on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85" dirty="0">
                <a:solidFill>
                  <a:srgbClr val="FFFFFF"/>
                </a:solidFill>
                <a:latin typeface="Lucida Sans"/>
                <a:cs typeface="Lucida Sans"/>
              </a:rPr>
              <a:t>site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85" dirty="0">
                <a:solidFill>
                  <a:srgbClr val="FFFFFF"/>
                </a:solidFill>
                <a:latin typeface="Lucida Sans"/>
                <a:cs typeface="Lucida Sans"/>
              </a:rPr>
              <a:t>that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70" dirty="0">
                <a:solidFill>
                  <a:srgbClr val="FFFFFF"/>
                </a:solidFill>
                <a:latin typeface="Lucida Sans"/>
                <a:cs typeface="Lucida Sans"/>
              </a:rPr>
              <a:t>everyone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5" dirty="0">
                <a:solidFill>
                  <a:srgbClr val="FFFFFF"/>
                </a:solidFill>
                <a:latin typeface="Lucida Sans"/>
                <a:cs typeface="Lucida Sans"/>
              </a:rPr>
              <a:t>has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 left </a:t>
            </a:r>
            <a:r>
              <a:rPr sz="1400" spc="-80" dirty="0">
                <a:solidFill>
                  <a:srgbClr val="FFFFFF"/>
                </a:solidFill>
                <a:latin typeface="Lucida Sans"/>
                <a:cs typeface="Lucida Sans"/>
              </a:rPr>
              <a:t>the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ucida Sans"/>
                <a:cs typeface="Lucida Sans"/>
              </a:rPr>
              <a:t>building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242969" y="5680176"/>
            <a:ext cx="2855314" cy="489428"/>
          </a:xfrm>
          <a:prstGeom prst="rect">
            <a:avLst/>
          </a:prstGeom>
        </p:spPr>
        <p:txBody>
          <a:bodyPr vert="horz" wrap="square" lIns="0" tIns="26034" rIns="0" bIns="0" rtlCol="0" anchor="t">
            <a:spAutoFit/>
          </a:bodyPr>
          <a:lstStyle/>
          <a:p>
            <a:pPr marR="5080">
              <a:lnSpc>
                <a:spcPts val="1240"/>
              </a:lnSpc>
              <a:spcBef>
                <a:spcPts val="204"/>
              </a:spcBef>
            </a:pPr>
            <a:r>
              <a:rPr sz="1400" spc="-145" dirty="0">
                <a:solidFill>
                  <a:srgbClr val="FFFFFF"/>
                </a:solidFill>
                <a:latin typeface="Lucida Sans"/>
                <a:cs typeface="Lucida Sans"/>
              </a:rPr>
              <a:t>You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5" dirty="0">
                <a:solidFill>
                  <a:srgbClr val="FFFFFF"/>
                </a:solidFill>
                <a:latin typeface="Lucida Sans"/>
                <a:cs typeface="Lucida Sans"/>
              </a:rPr>
              <a:t>should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80" dirty="0">
                <a:solidFill>
                  <a:srgbClr val="FFFFFF"/>
                </a:solidFill>
                <a:latin typeface="Lucida Sans"/>
                <a:cs typeface="Lucida Sans"/>
              </a:rPr>
              <a:t>stay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90" dirty="0">
                <a:solidFill>
                  <a:srgbClr val="FFFFFF"/>
                </a:solidFill>
                <a:latin typeface="Lucida Sans"/>
                <a:cs typeface="Lucida Sans"/>
              </a:rPr>
              <a:t>outside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80" dirty="0">
                <a:solidFill>
                  <a:srgbClr val="FFFFFF"/>
                </a:solidFill>
                <a:latin typeface="Lucida Sans"/>
                <a:cs typeface="Lucida Sans"/>
              </a:rPr>
              <a:t>until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/>
                <a:cs typeface="Lucida Sans"/>
              </a:rPr>
              <a:t>your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/>
                <a:cs typeface="Lucida Sans"/>
              </a:rPr>
              <a:t>tutor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80" dirty="0">
                <a:solidFill>
                  <a:srgbClr val="FFFFFF"/>
                </a:solidFill>
                <a:latin typeface="Lucida Sans"/>
                <a:cs typeface="Lucida Sans"/>
              </a:rPr>
              <a:t>tells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Lucida Sans"/>
                <a:cs typeface="Lucida Sans"/>
              </a:rPr>
              <a:t>you </a:t>
            </a:r>
            <a:r>
              <a:rPr sz="1400" spc="-85" dirty="0">
                <a:solidFill>
                  <a:srgbClr val="FFFFFF"/>
                </a:solidFill>
                <a:latin typeface="Lucida Sans"/>
                <a:cs typeface="Lucida Sans"/>
              </a:rPr>
              <a:t>that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/>
                <a:cs typeface="Lucida Sans"/>
              </a:rPr>
              <a:t>you</a:t>
            </a:r>
            <a:r>
              <a:rPr sz="14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/>
                <a:cs typeface="Lucida Sans"/>
              </a:rPr>
              <a:t>can</a:t>
            </a:r>
            <a:r>
              <a:rPr sz="14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/>
                <a:cs typeface="Lucida Sans"/>
              </a:rPr>
              <a:t>return</a:t>
            </a:r>
            <a:r>
              <a:rPr sz="14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/>
                <a:cs typeface="Lucida Sans"/>
              </a:rPr>
              <a:t>to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80" dirty="0">
                <a:solidFill>
                  <a:srgbClr val="FFFFFF"/>
                </a:solidFill>
                <a:latin typeface="Lucida Sans"/>
                <a:cs typeface="Lucida Sans"/>
              </a:rPr>
              <a:t>the</a:t>
            </a:r>
            <a:r>
              <a:rPr sz="14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ucida Sans"/>
                <a:cs typeface="Lucida Sans"/>
              </a:rPr>
              <a:t>building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573430" y="2484183"/>
            <a:ext cx="2228215" cy="89768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200" b="1" spc="-125" dirty="0">
                <a:solidFill>
                  <a:srgbClr val="FFFFFF"/>
                </a:solidFill>
                <a:latin typeface="Trebuchet MS"/>
                <a:cs typeface="Trebuchet MS"/>
              </a:rPr>
              <a:t>First</a:t>
            </a:r>
            <a:r>
              <a:rPr sz="2200" b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Trebuchet MS"/>
                <a:cs typeface="Trebuchet MS"/>
              </a:rPr>
              <a:t>Aid</a:t>
            </a:r>
            <a:endParaRPr sz="2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900"/>
              </a:spcBef>
            </a:pPr>
            <a:r>
              <a:rPr sz="1400" spc="-60" dirty="0">
                <a:solidFill>
                  <a:srgbClr val="FFFFFF"/>
                </a:solidFill>
                <a:latin typeface="Lucida Sans"/>
                <a:cs typeface="Lucida Sans"/>
              </a:rPr>
              <a:t>We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90" dirty="0">
                <a:solidFill>
                  <a:srgbClr val="FFFFFF"/>
                </a:solidFill>
                <a:latin typeface="Lucida Sans"/>
                <a:cs typeface="Lucida Sans"/>
              </a:rPr>
              <a:t>provide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85" dirty="0">
                <a:solidFill>
                  <a:srgbClr val="FFFFFF"/>
                </a:solidFill>
                <a:latin typeface="Lucida Sans"/>
                <a:cs typeface="Lucida Sans"/>
              </a:rPr>
              <a:t>first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90" dirty="0">
                <a:solidFill>
                  <a:srgbClr val="FFFFFF"/>
                </a:solidFill>
                <a:latin typeface="Lucida Sans"/>
                <a:cs typeface="Lucida Sans"/>
              </a:rPr>
              <a:t>aid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90" dirty="0">
                <a:solidFill>
                  <a:srgbClr val="FFFFFF"/>
                </a:solidFill>
                <a:latin typeface="Lucida Sans"/>
                <a:cs typeface="Lucida Sans"/>
              </a:rPr>
              <a:t>kits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75" dirty="0">
                <a:solidFill>
                  <a:srgbClr val="FFFFFF"/>
                </a:solidFill>
                <a:latin typeface="Lucida Sans"/>
                <a:cs typeface="Lucida Sans"/>
              </a:rPr>
              <a:t>at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10" dirty="0">
                <a:solidFill>
                  <a:srgbClr val="FFFFFF"/>
                </a:solidFill>
                <a:latin typeface="Lucida Sans"/>
                <a:cs typeface="Lucida Sans"/>
              </a:rPr>
              <a:t>our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Lucida Sans"/>
                <a:cs typeface="Lucida Sans"/>
              </a:rPr>
              <a:t>venues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548968" y="3707752"/>
            <a:ext cx="2589530" cy="68089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R="5080">
              <a:lnSpc>
                <a:spcPct val="106100"/>
              </a:lnSpc>
              <a:spcBef>
                <a:spcPts val="100"/>
              </a:spcBef>
            </a:pPr>
            <a:r>
              <a:rPr lang="en-US" sz="1400" spc="-135" dirty="0">
                <a:solidFill>
                  <a:srgbClr val="FFFFFF"/>
                </a:solidFill>
                <a:latin typeface="Lucida Sans"/>
                <a:cs typeface="Lucida Sans"/>
              </a:rPr>
              <a:t>Your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/>
                <a:cs typeface="Lucida Sans"/>
              </a:rPr>
              <a:t>tutor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/>
                <a:cs typeface="Lucida Sans"/>
              </a:rPr>
              <a:t>can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65" dirty="0">
                <a:solidFill>
                  <a:srgbClr val="FFFFFF"/>
                </a:solidFill>
                <a:latin typeface="Lucida Sans"/>
                <a:cs typeface="Lucida Sans"/>
              </a:rPr>
              <a:t>tell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/>
                <a:cs typeface="Lucida Sans"/>
              </a:rPr>
              <a:t>you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70" dirty="0">
                <a:solidFill>
                  <a:srgbClr val="FFFFFF"/>
                </a:solidFill>
                <a:latin typeface="Lucida Sans"/>
                <a:cs typeface="Lucida Sans"/>
              </a:rPr>
              <a:t>if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85" dirty="0">
                <a:solidFill>
                  <a:srgbClr val="FFFFFF"/>
                </a:solidFill>
                <a:latin typeface="Lucida Sans"/>
                <a:cs typeface="Lucida Sans"/>
              </a:rPr>
              <a:t>there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95" dirty="0">
                <a:solidFill>
                  <a:srgbClr val="FFFFFF"/>
                </a:solidFill>
                <a:latin typeface="Lucida Sans"/>
                <a:cs typeface="Lucida Sans"/>
              </a:rPr>
              <a:t>is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70" dirty="0">
                <a:solidFill>
                  <a:srgbClr val="FFFFFF"/>
                </a:solidFill>
                <a:latin typeface="Lucida Sans"/>
                <a:cs typeface="Lucida Sans"/>
              </a:rPr>
              <a:t>a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85" dirty="0">
                <a:solidFill>
                  <a:srgbClr val="FFFFFF"/>
                </a:solidFill>
                <a:latin typeface="Lucida Sans"/>
                <a:cs typeface="Lucida Sans"/>
              </a:rPr>
              <a:t>first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55" dirty="0">
                <a:solidFill>
                  <a:srgbClr val="FFFFFF"/>
                </a:solidFill>
                <a:latin typeface="Lucida Sans"/>
                <a:cs typeface="Lucida Sans"/>
              </a:rPr>
              <a:t>aider </a:t>
            </a:r>
            <a:r>
              <a:rPr sz="1400" spc="-110" dirty="0">
                <a:solidFill>
                  <a:srgbClr val="FFFFFF"/>
                </a:solidFill>
                <a:latin typeface="Lucida Sans"/>
                <a:cs typeface="Lucida Sans"/>
              </a:rPr>
              <a:t>on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80" dirty="0">
                <a:solidFill>
                  <a:srgbClr val="FFFFFF"/>
                </a:solidFill>
                <a:latin typeface="Lucida Sans"/>
                <a:cs typeface="Lucida Sans"/>
              </a:rPr>
              <a:t>site,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85" dirty="0">
                <a:solidFill>
                  <a:srgbClr val="FFFFFF"/>
                </a:solidFill>
                <a:latin typeface="Lucida Sans"/>
                <a:cs typeface="Lucida Sans"/>
              </a:rPr>
              <a:t>how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/>
                <a:cs typeface="Lucida Sans"/>
              </a:rPr>
              <a:t>to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/>
                <a:cs typeface="Lucida Sans"/>
              </a:rPr>
              <a:t>contact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them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561196" y="4596054"/>
            <a:ext cx="2561590" cy="136608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R="5080">
              <a:lnSpc>
                <a:spcPct val="106100"/>
              </a:lnSpc>
              <a:spcBef>
                <a:spcPts val="100"/>
              </a:spcBef>
            </a:pPr>
            <a:r>
              <a:rPr sz="1400" spc="-65" dirty="0">
                <a:solidFill>
                  <a:srgbClr val="FFFFFF"/>
                </a:solidFill>
                <a:latin typeface="Lucida Sans"/>
                <a:cs typeface="Lucida Sans"/>
              </a:rPr>
              <a:t>If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85" dirty="0">
                <a:solidFill>
                  <a:srgbClr val="FFFFFF"/>
                </a:solidFill>
                <a:latin typeface="Lucida Sans"/>
                <a:cs typeface="Lucida Sans"/>
              </a:rPr>
              <a:t>there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95" dirty="0">
                <a:solidFill>
                  <a:srgbClr val="FFFFFF"/>
                </a:solidFill>
                <a:latin typeface="Lucida Sans"/>
                <a:cs typeface="Lucida Sans"/>
              </a:rPr>
              <a:t>is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10" dirty="0">
                <a:solidFill>
                  <a:srgbClr val="FFFFFF"/>
                </a:solidFill>
                <a:latin typeface="Lucida Sans"/>
                <a:cs typeface="Lucida Sans"/>
              </a:rPr>
              <a:t>no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85" dirty="0">
                <a:solidFill>
                  <a:srgbClr val="FFFFFF"/>
                </a:solidFill>
                <a:latin typeface="Lucida Sans"/>
                <a:cs typeface="Lucida Sans"/>
              </a:rPr>
              <a:t>first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85" dirty="0">
                <a:solidFill>
                  <a:srgbClr val="FFFFFF"/>
                </a:solidFill>
                <a:latin typeface="Lucida Sans"/>
                <a:cs typeface="Lucida Sans"/>
              </a:rPr>
              <a:t>aider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10" dirty="0">
                <a:solidFill>
                  <a:srgbClr val="FFFFFF"/>
                </a:solidFill>
                <a:latin typeface="Lucida Sans"/>
                <a:cs typeface="Lucida Sans"/>
              </a:rPr>
              <a:t>on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80" dirty="0">
                <a:solidFill>
                  <a:srgbClr val="FFFFFF"/>
                </a:solidFill>
                <a:latin typeface="Lucida Sans"/>
                <a:cs typeface="Lucida Sans"/>
              </a:rPr>
              <a:t>site,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80" dirty="0">
                <a:solidFill>
                  <a:srgbClr val="FFFFFF"/>
                </a:solidFill>
                <a:latin typeface="Lucida Sans"/>
                <a:cs typeface="Lucida Sans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tutor </a:t>
            </a:r>
            <a:r>
              <a:rPr sz="1400" spc="-50" dirty="0">
                <a:solidFill>
                  <a:srgbClr val="FFFFFF"/>
                </a:solidFill>
                <a:latin typeface="Lucida Sans"/>
                <a:cs typeface="Lucida Sans"/>
              </a:rPr>
              <a:t>will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80" dirty="0">
                <a:solidFill>
                  <a:srgbClr val="FFFFFF"/>
                </a:solidFill>
                <a:latin typeface="Lucida Sans"/>
                <a:cs typeface="Lucida Sans"/>
              </a:rPr>
              <a:t>dial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Lucida Sans"/>
                <a:cs typeface="Lucida Sans"/>
              </a:rPr>
              <a:t>999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70" dirty="0">
                <a:solidFill>
                  <a:srgbClr val="FFFFFF"/>
                </a:solidFill>
                <a:latin typeface="Lucida Sans"/>
                <a:cs typeface="Lucida Sans"/>
              </a:rPr>
              <a:t>if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90" dirty="0">
                <a:solidFill>
                  <a:srgbClr val="FFFFFF"/>
                </a:solidFill>
                <a:latin typeface="Lucida Sans"/>
                <a:cs typeface="Lucida Sans"/>
              </a:rPr>
              <a:t>necessary.</a:t>
            </a:r>
            <a:r>
              <a:rPr sz="14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65" dirty="0">
                <a:solidFill>
                  <a:srgbClr val="FFFFFF"/>
                </a:solidFill>
                <a:latin typeface="Lucida Sans"/>
                <a:cs typeface="Lucida Sans"/>
              </a:rPr>
              <a:t>If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/>
                <a:cs typeface="Lucida Sans"/>
              </a:rPr>
              <a:t>you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75" dirty="0">
                <a:solidFill>
                  <a:srgbClr val="FFFFFF"/>
                </a:solidFill>
                <a:latin typeface="Lucida Sans"/>
                <a:cs typeface="Lucida Sans"/>
              </a:rPr>
              <a:t>have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an </a:t>
            </a:r>
            <a:r>
              <a:rPr sz="1400" spc="-90" dirty="0">
                <a:solidFill>
                  <a:srgbClr val="FFFFFF"/>
                </a:solidFill>
                <a:latin typeface="Lucida Sans"/>
                <a:cs typeface="Lucida Sans"/>
              </a:rPr>
              <a:t>accident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14" dirty="0">
                <a:solidFill>
                  <a:srgbClr val="FFFFFF"/>
                </a:solidFill>
                <a:latin typeface="Lucida Sans"/>
                <a:cs typeface="Lucida Sans"/>
              </a:rPr>
              <a:t>on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80" dirty="0">
                <a:solidFill>
                  <a:srgbClr val="FFFFFF"/>
                </a:solidFill>
                <a:latin typeface="Lucida Sans"/>
                <a:cs typeface="Lucida Sans"/>
              </a:rPr>
              <a:t>site,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/>
                <a:cs typeface="Lucida Sans"/>
              </a:rPr>
              <a:t>you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10" dirty="0">
                <a:solidFill>
                  <a:srgbClr val="FFFFFF"/>
                </a:solidFill>
                <a:latin typeface="Lucida Sans"/>
                <a:cs typeface="Lucida Sans"/>
              </a:rPr>
              <a:t>or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/>
                <a:cs typeface="Lucida Sans"/>
              </a:rPr>
              <a:t>your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/>
                <a:cs typeface="Lucida Sans"/>
              </a:rPr>
              <a:t>tutor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Lucida Sans"/>
                <a:cs typeface="Lucida Sans"/>
              </a:rPr>
              <a:t>will</a:t>
            </a: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Lucida Sans"/>
                <a:cs typeface="Lucida Sans"/>
              </a:rPr>
              <a:t>need </a:t>
            </a:r>
            <a:r>
              <a:rPr sz="1400" spc="-100" dirty="0">
                <a:solidFill>
                  <a:srgbClr val="FFFFFF"/>
                </a:solidFill>
                <a:latin typeface="Lucida Sans"/>
                <a:cs typeface="Lucida Sans"/>
              </a:rPr>
              <a:t>to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70" dirty="0">
                <a:solidFill>
                  <a:srgbClr val="FFFFFF"/>
                </a:solidFill>
                <a:latin typeface="Lucida Sans"/>
                <a:cs typeface="Lucida Sans"/>
              </a:rPr>
              <a:t>fill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85" dirty="0">
                <a:solidFill>
                  <a:srgbClr val="FFFFFF"/>
                </a:solidFill>
                <a:latin typeface="Lucida Sans"/>
                <a:cs typeface="Lucida Sans"/>
              </a:rPr>
              <a:t>in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90" dirty="0">
                <a:solidFill>
                  <a:srgbClr val="FFFFFF"/>
                </a:solidFill>
                <a:latin typeface="Lucida Sans"/>
                <a:cs typeface="Lucida Sans"/>
              </a:rPr>
              <a:t>an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90" dirty="0">
                <a:solidFill>
                  <a:srgbClr val="FFFFFF"/>
                </a:solidFill>
                <a:latin typeface="Lucida Sans"/>
                <a:cs typeface="Lucida Sans"/>
              </a:rPr>
              <a:t>accident</a:t>
            </a: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Lucida Sans"/>
                <a:cs typeface="Lucida Sans"/>
              </a:rPr>
              <a:t>form</a:t>
            </a:r>
            <a:endParaRPr sz="14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3704" y="2570683"/>
            <a:ext cx="9603105" cy="3978275"/>
          </a:xfrm>
          <a:custGeom>
            <a:avLst/>
            <a:gdLst/>
            <a:ahLst/>
            <a:cxnLst/>
            <a:rect l="l" t="t" r="r" b="b"/>
            <a:pathLst>
              <a:path w="9603105" h="3978275">
                <a:moveTo>
                  <a:pt x="9602978" y="0"/>
                </a:moveTo>
                <a:lnTo>
                  <a:pt x="0" y="0"/>
                </a:lnTo>
                <a:lnTo>
                  <a:pt x="0" y="3978021"/>
                </a:lnTo>
                <a:lnTo>
                  <a:pt x="9602978" y="3978021"/>
                </a:lnTo>
                <a:lnTo>
                  <a:pt x="9602978" y="0"/>
                </a:lnTo>
                <a:close/>
              </a:path>
            </a:pathLst>
          </a:custGeom>
          <a:solidFill>
            <a:srgbClr val="0079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99476" y="886256"/>
            <a:ext cx="284988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150" dirty="0"/>
              <a:t>Feeling</a:t>
            </a:r>
            <a:r>
              <a:rPr sz="4200" spc="-145" dirty="0"/>
              <a:t> </a:t>
            </a:r>
            <a:r>
              <a:rPr sz="4200" spc="-45" dirty="0"/>
              <a:t>safe</a:t>
            </a:r>
            <a:endParaRPr sz="4200"/>
          </a:p>
        </p:txBody>
      </p:sp>
      <p:sp>
        <p:nvSpPr>
          <p:cNvPr id="4" name="object 4"/>
          <p:cNvSpPr txBox="1"/>
          <p:nvPr/>
        </p:nvSpPr>
        <p:spPr>
          <a:xfrm>
            <a:off x="833704" y="1629321"/>
            <a:ext cx="9603105" cy="817880"/>
          </a:xfrm>
          <a:prstGeom prst="rect">
            <a:avLst/>
          </a:prstGeom>
          <a:solidFill>
            <a:srgbClr val="00B3CA"/>
          </a:solidFill>
        </p:spPr>
        <p:txBody>
          <a:bodyPr vert="horz" wrap="square" lIns="0" tIns="158115" rIns="0" bIns="0" rtlCol="0">
            <a:spAutoFit/>
          </a:bodyPr>
          <a:lstStyle/>
          <a:p>
            <a:pPr marL="188595" marR="312420">
              <a:lnSpc>
                <a:spcPts val="2100"/>
              </a:lnSpc>
              <a:spcBef>
                <a:spcPts val="1245"/>
              </a:spcBef>
            </a:pPr>
            <a:r>
              <a:rPr sz="2000" b="1" spc="-20" dirty="0">
                <a:solidFill>
                  <a:srgbClr val="FFFFFF"/>
                </a:solidFill>
                <a:latin typeface="Trebuchet MS"/>
                <a:cs typeface="Trebuchet MS"/>
              </a:rPr>
              <a:t>All</a:t>
            </a:r>
            <a:r>
              <a:rPr sz="2000" b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Trebuchet MS"/>
                <a:cs typeface="Trebuchet MS"/>
              </a:rPr>
              <a:t>staff</a:t>
            </a:r>
            <a:r>
              <a:rPr sz="20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2000" b="1" spc="-70" dirty="0">
                <a:solidFill>
                  <a:srgbClr val="FFFFFF"/>
                </a:solidFill>
                <a:latin typeface="Trebuchet MS"/>
                <a:cs typeface="Trebuchet MS"/>
              </a:rPr>
              <a:t> volunteers </a:t>
            </a:r>
            <a:r>
              <a:rPr sz="2000" b="1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20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100" dirty="0">
                <a:solidFill>
                  <a:srgbClr val="FFFFFF"/>
                </a:solidFill>
                <a:latin typeface="Trebuchet MS"/>
                <a:cs typeface="Trebuchet MS"/>
              </a:rPr>
              <a:t>Coventry</a:t>
            </a:r>
            <a:r>
              <a:rPr sz="20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55" dirty="0">
                <a:solidFill>
                  <a:srgbClr val="FFFFFF"/>
                </a:solidFill>
                <a:latin typeface="Trebuchet MS"/>
                <a:cs typeface="Trebuchet MS"/>
              </a:rPr>
              <a:t>Adult</a:t>
            </a:r>
            <a:r>
              <a:rPr sz="20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90" dirty="0">
                <a:solidFill>
                  <a:srgbClr val="FFFFFF"/>
                </a:solidFill>
                <a:latin typeface="Trebuchet MS"/>
                <a:cs typeface="Trebuchet MS"/>
              </a:rPr>
              <a:t>Education</a:t>
            </a:r>
            <a:r>
              <a:rPr sz="20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85" dirty="0">
                <a:solidFill>
                  <a:srgbClr val="FFFFFF"/>
                </a:solidFill>
                <a:latin typeface="Trebuchet MS"/>
                <a:cs typeface="Trebuchet MS"/>
              </a:rPr>
              <a:t>Service</a:t>
            </a:r>
            <a:r>
              <a:rPr sz="20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40" dirty="0">
                <a:solidFill>
                  <a:srgbClr val="FFFFFF"/>
                </a:solidFill>
                <a:latin typeface="Trebuchet MS"/>
                <a:cs typeface="Trebuchet MS"/>
              </a:rPr>
              <a:t>take</a:t>
            </a:r>
            <a:r>
              <a:rPr sz="2000" b="1" spc="-70" dirty="0">
                <a:solidFill>
                  <a:srgbClr val="FFFFFF"/>
                </a:solidFill>
                <a:latin typeface="Trebuchet MS"/>
                <a:cs typeface="Trebuchet MS"/>
              </a:rPr>
              <a:t> your </a:t>
            </a:r>
            <a:r>
              <a:rPr sz="2000" b="1" spc="-35" dirty="0">
                <a:solidFill>
                  <a:srgbClr val="FFFFFF"/>
                </a:solidFill>
                <a:latin typeface="Trebuchet MS"/>
                <a:cs typeface="Trebuchet MS"/>
              </a:rPr>
              <a:t>safety</a:t>
            </a:r>
            <a:r>
              <a:rPr sz="20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2000" b="1" spc="-55" dirty="0">
                <a:solidFill>
                  <a:srgbClr val="FFFFFF"/>
                </a:solidFill>
                <a:latin typeface="Trebuchet MS"/>
                <a:cs typeface="Trebuchet MS"/>
              </a:rPr>
              <a:t>welfare</a:t>
            </a:r>
            <a:r>
              <a:rPr sz="20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60" dirty="0">
                <a:solidFill>
                  <a:srgbClr val="FFFFFF"/>
                </a:solidFill>
                <a:latin typeface="Trebuchet MS"/>
                <a:cs typeface="Trebuchet MS"/>
              </a:rPr>
              <a:t>very</a:t>
            </a:r>
            <a:r>
              <a:rPr sz="2000" b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rebuchet MS"/>
                <a:cs typeface="Trebuchet MS"/>
              </a:rPr>
              <a:t>seriously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3704" y="6674510"/>
            <a:ext cx="1346263" cy="818146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0" y="7635608"/>
            <a:ext cx="11225530" cy="458470"/>
            <a:chOff x="0" y="7635608"/>
            <a:chExt cx="11225530" cy="458470"/>
          </a:xfrm>
        </p:grpSpPr>
        <p:sp>
          <p:nvSpPr>
            <p:cNvPr id="7" name="object 7"/>
            <p:cNvSpPr/>
            <p:nvPr/>
          </p:nvSpPr>
          <p:spPr>
            <a:xfrm>
              <a:off x="158711" y="7635608"/>
              <a:ext cx="1855470" cy="299085"/>
            </a:xfrm>
            <a:custGeom>
              <a:avLst/>
              <a:gdLst/>
              <a:ahLst/>
              <a:cxnLst/>
              <a:rect l="l" t="t" r="r" b="b"/>
              <a:pathLst>
                <a:path w="1855470" h="299084">
                  <a:moveTo>
                    <a:pt x="1854962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854962" y="299085"/>
                  </a:lnTo>
                  <a:lnTo>
                    <a:pt x="1854962" y="0"/>
                  </a:lnTo>
                  <a:close/>
                </a:path>
              </a:pathLst>
            </a:custGeom>
            <a:solidFill>
              <a:srgbClr val="00B3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13623" y="7635608"/>
              <a:ext cx="1789430" cy="299085"/>
            </a:xfrm>
            <a:custGeom>
              <a:avLst/>
              <a:gdLst/>
              <a:ahLst/>
              <a:cxnLst/>
              <a:rect l="l" t="t" r="r" b="b"/>
              <a:pathLst>
                <a:path w="1789429" h="299084">
                  <a:moveTo>
                    <a:pt x="1789049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789049" y="299085"/>
                  </a:lnTo>
                  <a:lnTo>
                    <a:pt x="1789049" y="0"/>
                  </a:lnTo>
                  <a:close/>
                </a:path>
              </a:pathLst>
            </a:custGeom>
            <a:solidFill>
              <a:srgbClr val="E72E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02646" y="7635608"/>
              <a:ext cx="1789430" cy="299085"/>
            </a:xfrm>
            <a:custGeom>
              <a:avLst/>
              <a:gdLst/>
              <a:ahLst/>
              <a:cxnLst/>
              <a:rect l="l" t="t" r="r" b="b"/>
              <a:pathLst>
                <a:path w="1789429" h="299084">
                  <a:moveTo>
                    <a:pt x="1789049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789049" y="299085"/>
                  </a:lnTo>
                  <a:lnTo>
                    <a:pt x="1789049" y="0"/>
                  </a:lnTo>
                  <a:close/>
                </a:path>
              </a:pathLst>
            </a:custGeom>
            <a:solidFill>
              <a:srgbClr val="FCE8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91657" y="7635608"/>
              <a:ext cx="1789430" cy="299085"/>
            </a:xfrm>
            <a:custGeom>
              <a:avLst/>
              <a:gdLst/>
              <a:ahLst/>
              <a:cxnLst/>
              <a:rect l="l" t="t" r="r" b="b"/>
              <a:pathLst>
                <a:path w="1789429" h="299084">
                  <a:moveTo>
                    <a:pt x="1789049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789049" y="299085"/>
                  </a:lnTo>
                  <a:lnTo>
                    <a:pt x="1789049" y="0"/>
                  </a:lnTo>
                  <a:close/>
                </a:path>
              </a:pathLst>
            </a:custGeom>
            <a:solidFill>
              <a:srgbClr val="682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380668" y="7635608"/>
              <a:ext cx="1789430" cy="299085"/>
            </a:xfrm>
            <a:custGeom>
              <a:avLst/>
              <a:gdLst/>
              <a:ahLst/>
              <a:cxnLst/>
              <a:rect l="l" t="t" r="r" b="b"/>
              <a:pathLst>
                <a:path w="1789429" h="299084">
                  <a:moveTo>
                    <a:pt x="1789049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789049" y="299085"/>
                  </a:lnTo>
                  <a:lnTo>
                    <a:pt x="1789049" y="0"/>
                  </a:lnTo>
                  <a:close/>
                </a:path>
              </a:pathLst>
            </a:custGeom>
            <a:solidFill>
              <a:srgbClr val="F7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169679" y="7635608"/>
              <a:ext cx="1897380" cy="299085"/>
            </a:xfrm>
            <a:custGeom>
              <a:avLst/>
              <a:gdLst/>
              <a:ahLst/>
              <a:cxnLst/>
              <a:rect l="l" t="t" r="r" b="b"/>
              <a:pathLst>
                <a:path w="1897379" h="299084">
                  <a:moveTo>
                    <a:pt x="1896999" y="0"/>
                  </a:moveTo>
                  <a:lnTo>
                    <a:pt x="0" y="0"/>
                  </a:lnTo>
                  <a:lnTo>
                    <a:pt x="0" y="299085"/>
                  </a:lnTo>
                  <a:lnTo>
                    <a:pt x="1896999" y="299085"/>
                  </a:lnTo>
                  <a:lnTo>
                    <a:pt x="1896999" y="0"/>
                  </a:lnTo>
                  <a:close/>
                </a:path>
              </a:pathLst>
            </a:custGeom>
            <a:solidFill>
              <a:srgbClr val="D31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7826756"/>
              <a:ext cx="11225530" cy="266700"/>
            </a:xfrm>
            <a:custGeom>
              <a:avLst/>
              <a:gdLst/>
              <a:ahLst/>
              <a:cxnLst/>
              <a:rect l="l" t="t" r="r" b="b"/>
              <a:pathLst>
                <a:path w="11225530" h="266700">
                  <a:moveTo>
                    <a:pt x="190500" y="0"/>
                  </a:moveTo>
                  <a:lnTo>
                    <a:pt x="0" y="0"/>
                  </a:lnTo>
                </a:path>
                <a:path w="11225530" h="266700">
                  <a:moveTo>
                    <a:pt x="11034903" y="0"/>
                  </a:moveTo>
                  <a:lnTo>
                    <a:pt x="11225403" y="0"/>
                  </a:lnTo>
                </a:path>
                <a:path w="11225530" h="266700">
                  <a:moveTo>
                    <a:pt x="266700" y="76200"/>
                  </a:moveTo>
                  <a:lnTo>
                    <a:pt x="266700" y="266700"/>
                  </a:lnTo>
                </a:path>
                <a:path w="11225530" h="266700">
                  <a:moveTo>
                    <a:pt x="10958703" y="76200"/>
                  </a:moveTo>
                  <a:lnTo>
                    <a:pt x="10958703" y="2667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7826756"/>
              <a:ext cx="11225530" cy="266700"/>
            </a:xfrm>
            <a:custGeom>
              <a:avLst/>
              <a:gdLst/>
              <a:ahLst/>
              <a:cxnLst/>
              <a:rect l="l" t="t" r="r" b="b"/>
              <a:pathLst>
                <a:path w="11225530" h="266700">
                  <a:moveTo>
                    <a:pt x="190500" y="0"/>
                  </a:moveTo>
                  <a:lnTo>
                    <a:pt x="0" y="0"/>
                  </a:lnTo>
                </a:path>
                <a:path w="11225530" h="266700">
                  <a:moveTo>
                    <a:pt x="11034903" y="0"/>
                  </a:moveTo>
                  <a:lnTo>
                    <a:pt x="11225403" y="0"/>
                  </a:lnTo>
                </a:path>
                <a:path w="11225530" h="266700">
                  <a:moveTo>
                    <a:pt x="266700" y="76200"/>
                  </a:moveTo>
                  <a:lnTo>
                    <a:pt x="266700" y="266700"/>
                  </a:lnTo>
                </a:path>
                <a:path w="11225530" h="266700">
                  <a:moveTo>
                    <a:pt x="10958703" y="76200"/>
                  </a:moveTo>
                  <a:lnTo>
                    <a:pt x="10958703" y="2667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0" y="2667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034903" y="2667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6700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958703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126451" y="2613964"/>
            <a:ext cx="100393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200" b="1" spc="-114" dirty="0">
                <a:solidFill>
                  <a:srgbClr val="FFFFFF"/>
                </a:solidFill>
                <a:latin typeface="Trebuchet MS"/>
                <a:cs typeface="Trebuchet MS"/>
              </a:rPr>
              <a:t>We</a:t>
            </a:r>
            <a:r>
              <a:rPr sz="22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-50" dirty="0">
                <a:solidFill>
                  <a:srgbClr val="FFFFFF"/>
                </a:solidFill>
                <a:latin typeface="Trebuchet MS"/>
                <a:cs typeface="Trebuchet MS"/>
              </a:rPr>
              <a:t>will: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26375" y="3050882"/>
            <a:ext cx="2629535" cy="152227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227965" marR="5080" indent="-227965">
              <a:lnSpc>
                <a:spcPct val="106100"/>
              </a:lnSpc>
              <a:spcBef>
                <a:spcPts val="100"/>
              </a:spcBef>
              <a:buChar char="•"/>
              <a:tabLst>
                <a:tab pos="227965" algn="l"/>
                <a:tab pos="229235" algn="l"/>
              </a:tabLst>
            </a:pPr>
            <a:r>
              <a:rPr lang="en-US" sz="1200" spc="-100" dirty="0">
                <a:solidFill>
                  <a:srgbClr val="FFFFFF"/>
                </a:solidFill>
                <a:latin typeface="Lucida Sans"/>
                <a:cs typeface="Lucida Sans"/>
              </a:rPr>
              <a:t>Make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5" dirty="0">
                <a:solidFill>
                  <a:srgbClr val="FFFFFF"/>
                </a:solidFill>
                <a:latin typeface="Lucida Sans"/>
                <a:cs typeface="Lucida Sans"/>
              </a:rPr>
              <a:t>sure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Lucida Sans"/>
                <a:cs typeface="Lucida Sans"/>
              </a:rPr>
              <a:t>that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you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Lucida Sans"/>
                <a:cs typeface="Lucida Sans"/>
              </a:rPr>
              <a:t>are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Lucida Sans"/>
                <a:cs typeface="Lucida Sans"/>
              </a:rPr>
              <a:t>safe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Lucida Sans"/>
                <a:cs typeface="Lucida Sans"/>
              </a:rPr>
              <a:t>in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your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Lucida Sans"/>
                <a:cs typeface="Lucida Sans"/>
              </a:rPr>
              <a:t>class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Lucida Sans"/>
                <a:cs typeface="Lucida Sans"/>
              </a:rPr>
              <a:t>at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Lucida Sans"/>
                <a:cs typeface="Lucida Sans"/>
              </a:rPr>
              <a:t>the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Lucida Sans"/>
                <a:cs typeface="Lucida Sans"/>
              </a:rPr>
              <a:t>centre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70" dirty="0">
                <a:solidFill>
                  <a:srgbClr val="FFFFFF"/>
                </a:solidFill>
                <a:latin typeface="Lucida Sans"/>
                <a:cs typeface="Lucida Sans"/>
              </a:rPr>
              <a:t>where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you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learn</a:t>
            </a:r>
            <a:endParaRPr sz="1200">
              <a:latin typeface="Lucida Sans"/>
              <a:cs typeface="Lucida Sans"/>
            </a:endParaRPr>
          </a:p>
          <a:p>
            <a:pPr marL="227965" marR="28575" indent="-228600">
              <a:lnSpc>
                <a:spcPct val="106100"/>
              </a:lnSpc>
              <a:spcBef>
                <a:spcPts val="565"/>
              </a:spcBef>
              <a:buChar char="•"/>
              <a:tabLst>
                <a:tab pos="227965" algn="l"/>
                <a:tab pos="228600" algn="l"/>
              </a:tabLst>
            </a:pPr>
            <a:r>
              <a:rPr lang="en-US" sz="1200" spc="-105" dirty="0">
                <a:solidFill>
                  <a:srgbClr val="FFFFFF"/>
                </a:solidFill>
                <a:latin typeface="Lucida Sans"/>
                <a:cs typeface="Lucida Sans"/>
              </a:rPr>
              <a:t>Respond</a:t>
            </a:r>
            <a:r>
              <a:rPr sz="12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to</a:t>
            </a:r>
            <a:r>
              <a:rPr sz="12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Lucida Sans"/>
                <a:cs typeface="Lucida Sans"/>
              </a:rPr>
              <a:t>any</a:t>
            </a:r>
            <a:r>
              <a:rPr sz="12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5" dirty="0">
                <a:solidFill>
                  <a:srgbClr val="FFFFFF"/>
                </a:solidFill>
                <a:latin typeface="Lucida Sans"/>
                <a:cs typeface="Lucida Sans"/>
              </a:rPr>
              <a:t>concerns</a:t>
            </a:r>
            <a:r>
              <a:rPr sz="12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you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Lucida Sans"/>
                <a:cs typeface="Lucida Sans"/>
              </a:rPr>
              <a:t>have</a:t>
            </a:r>
            <a:r>
              <a:rPr sz="12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70" dirty="0">
                <a:solidFill>
                  <a:srgbClr val="FFFFFF"/>
                </a:solidFill>
                <a:latin typeface="Lucida Sans"/>
                <a:cs typeface="Lucida Sans"/>
              </a:rPr>
              <a:t>about </a:t>
            </a:r>
            <a:r>
              <a:rPr sz="1200" spc="-10" dirty="0">
                <a:solidFill>
                  <a:srgbClr val="FFFFFF"/>
                </a:solidFill>
                <a:latin typeface="Lucida Sans"/>
                <a:cs typeface="Lucida Sans"/>
              </a:rPr>
              <a:t>safety</a:t>
            </a:r>
            <a:endParaRPr sz="1200">
              <a:latin typeface="Lucida Sans"/>
              <a:cs typeface="Lucida Sans"/>
            </a:endParaRPr>
          </a:p>
          <a:p>
            <a:pPr marL="227965" marR="13970" indent="-227965">
              <a:lnSpc>
                <a:spcPct val="106100"/>
              </a:lnSpc>
              <a:spcBef>
                <a:spcPts val="565"/>
              </a:spcBef>
              <a:buChar char="•"/>
              <a:tabLst>
                <a:tab pos="227965" algn="l"/>
                <a:tab pos="229235" algn="l"/>
              </a:tabLst>
            </a:pPr>
            <a:r>
              <a:rPr lang="en-US" sz="1200" spc="-114" dirty="0">
                <a:solidFill>
                  <a:srgbClr val="FFFFFF"/>
                </a:solidFill>
                <a:latin typeface="Lucida Sans"/>
                <a:cs typeface="Lucida Sans"/>
              </a:rPr>
              <a:t>Record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70" dirty="0">
                <a:solidFill>
                  <a:srgbClr val="FFFFFF"/>
                </a:solidFill>
                <a:latin typeface="Lucida Sans"/>
                <a:cs typeface="Lucida Sans"/>
              </a:rPr>
              <a:t>follow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20" dirty="0">
                <a:solidFill>
                  <a:srgbClr val="FFFFFF"/>
                </a:solidFill>
                <a:latin typeface="Lucida Sans"/>
                <a:cs typeface="Lucida Sans"/>
              </a:rPr>
              <a:t>up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Lucida Sans"/>
                <a:cs typeface="Lucida Sans"/>
              </a:rPr>
              <a:t>accidents,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Lucida Sans"/>
                <a:cs typeface="Lucida Sans"/>
              </a:rPr>
              <a:t>incidents </a:t>
            </a:r>
            <a:r>
              <a:rPr sz="1200" spc="-110" dirty="0">
                <a:solidFill>
                  <a:srgbClr val="FFFFFF"/>
                </a:solidFill>
                <a:latin typeface="Lucida Sans"/>
                <a:cs typeface="Lucida Sans"/>
              </a:rPr>
              <a:t>or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Lucida Sans"/>
                <a:cs typeface="Lucida Sans"/>
              </a:rPr>
              <a:t>near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Lucida Sans"/>
                <a:cs typeface="Lucida Sans"/>
              </a:rPr>
              <a:t>misses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12051" y="4569077"/>
            <a:ext cx="182372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200" b="1" spc="-114" dirty="0">
                <a:solidFill>
                  <a:srgbClr val="FFFFFF"/>
                </a:solidFill>
                <a:latin typeface="Trebuchet MS"/>
                <a:cs typeface="Trebuchet MS"/>
              </a:rPr>
              <a:t>We</a:t>
            </a:r>
            <a:r>
              <a:rPr sz="2200" b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rebuchet MS"/>
                <a:cs typeface="Trebuchet MS"/>
              </a:rPr>
              <a:t>ask</a:t>
            </a:r>
            <a:r>
              <a:rPr sz="22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-45" dirty="0">
                <a:solidFill>
                  <a:srgbClr val="FFFFFF"/>
                </a:solidFill>
                <a:latin typeface="Trebuchet MS"/>
                <a:cs typeface="Trebuchet MS"/>
              </a:rPr>
              <a:t>you</a:t>
            </a:r>
            <a:r>
              <a:rPr sz="2200" b="1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-80" dirty="0">
                <a:solidFill>
                  <a:srgbClr val="FFFFFF"/>
                </a:solidFill>
                <a:latin typeface="Trebuchet MS"/>
                <a:cs typeface="Trebuchet MS"/>
              </a:rPr>
              <a:t>to: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26439" y="4844478"/>
            <a:ext cx="2701925" cy="1478738"/>
          </a:xfrm>
          <a:prstGeom prst="rect">
            <a:avLst/>
          </a:prstGeom>
        </p:spPr>
        <p:txBody>
          <a:bodyPr vert="horz" wrap="square" lIns="0" tIns="94615" rIns="0" bIns="0" rtlCol="0" anchor="t">
            <a:spAutoFit/>
          </a:bodyPr>
          <a:lstStyle/>
          <a:p>
            <a:pPr marL="227965" indent="-228600">
              <a:lnSpc>
                <a:spcPct val="100000"/>
              </a:lnSpc>
              <a:spcBef>
                <a:spcPts val="745"/>
              </a:spcBef>
              <a:buChar char="•"/>
              <a:tabLst>
                <a:tab pos="227965" algn="l"/>
                <a:tab pos="228600" algn="l"/>
              </a:tabLst>
            </a:pPr>
            <a:r>
              <a:rPr lang="en-US" sz="1200" spc="-80" dirty="0">
                <a:solidFill>
                  <a:srgbClr val="FFFFFF"/>
                </a:solidFill>
                <a:latin typeface="Lucida Sans"/>
                <a:cs typeface="Lucida Sans"/>
              </a:rPr>
              <a:t>Act</a:t>
            </a:r>
            <a:r>
              <a:rPr sz="12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Lucida Sans"/>
                <a:cs typeface="Lucida Sans"/>
              </a:rPr>
              <a:t>in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70" dirty="0">
                <a:solidFill>
                  <a:srgbClr val="FFFFFF"/>
                </a:solidFill>
                <a:latin typeface="Lucida Sans"/>
                <a:cs typeface="Lucida Sans"/>
              </a:rPr>
              <a:t>a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Lucida Sans"/>
                <a:cs typeface="Lucida Sans"/>
              </a:rPr>
              <a:t>safe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way</a:t>
            </a:r>
            <a:endParaRPr sz="1200">
              <a:latin typeface="Lucida Sans"/>
              <a:cs typeface="Lucida Sans"/>
            </a:endParaRPr>
          </a:p>
          <a:p>
            <a:pPr marL="227965" marR="322580" indent="-228600">
              <a:lnSpc>
                <a:spcPct val="106100"/>
              </a:lnSpc>
              <a:spcBef>
                <a:spcPts val="565"/>
              </a:spcBef>
              <a:buChar char="•"/>
              <a:tabLst>
                <a:tab pos="227965" algn="l"/>
                <a:tab pos="228600" algn="l"/>
              </a:tabLst>
            </a:pPr>
            <a:r>
              <a:rPr lang="en-US" sz="1200" spc="-90" dirty="0">
                <a:solidFill>
                  <a:srgbClr val="FFFFFF"/>
                </a:solidFill>
                <a:latin typeface="Lucida Sans"/>
                <a:cs typeface="Lucida Sans"/>
              </a:rPr>
              <a:t>Be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70" dirty="0">
                <a:solidFill>
                  <a:srgbClr val="FFFFFF"/>
                </a:solidFill>
                <a:latin typeface="Lucida Sans"/>
                <a:cs typeface="Lucida Sans"/>
              </a:rPr>
              <a:t>aware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of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Lucida Sans"/>
                <a:cs typeface="Lucida Sans"/>
              </a:rPr>
              <a:t>the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Lucida Sans"/>
                <a:cs typeface="Lucida Sans"/>
              </a:rPr>
              <a:t>health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70" dirty="0">
                <a:solidFill>
                  <a:srgbClr val="FFFFFF"/>
                </a:solidFill>
                <a:latin typeface="Lucida Sans"/>
                <a:cs typeface="Lucida Sans"/>
              </a:rPr>
              <a:t>safety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of </a:t>
            </a:r>
            <a:r>
              <a:rPr sz="1200" spc="-85" dirty="0">
                <a:solidFill>
                  <a:srgbClr val="FFFFFF"/>
                </a:solidFill>
                <a:latin typeface="Lucida Sans"/>
                <a:cs typeface="Lucida Sans"/>
              </a:rPr>
              <a:t>yourself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Lucida Sans"/>
                <a:cs typeface="Lucida Sans"/>
              </a:rPr>
              <a:t>others</a:t>
            </a:r>
            <a:endParaRPr sz="1200">
              <a:latin typeface="Lucida Sans"/>
              <a:cs typeface="Lucida Sans"/>
            </a:endParaRPr>
          </a:p>
          <a:p>
            <a:pPr marL="227965" marR="5080" indent="-228600">
              <a:lnSpc>
                <a:spcPct val="106100"/>
              </a:lnSpc>
              <a:spcBef>
                <a:spcPts val="570"/>
              </a:spcBef>
              <a:buChar char="•"/>
              <a:tabLst>
                <a:tab pos="227965" algn="l"/>
                <a:tab pos="228600" algn="l"/>
              </a:tabLst>
            </a:pPr>
            <a:r>
              <a:rPr lang="en-US" sz="1200" spc="-65" dirty="0">
                <a:solidFill>
                  <a:srgbClr val="FFFFFF"/>
                </a:solidFill>
                <a:latin typeface="Lucida Sans"/>
                <a:cs typeface="Lucida Sans"/>
              </a:rPr>
              <a:t>Tell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70" dirty="0">
                <a:solidFill>
                  <a:srgbClr val="FFFFFF"/>
                </a:solidFill>
                <a:latin typeface="Lucida Sans"/>
                <a:cs typeface="Lucida Sans"/>
              </a:rPr>
              <a:t>a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Lucida Sans"/>
                <a:cs typeface="Lucida Sans"/>
              </a:rPr>
              <a:t>member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of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Lucida Sans"/>
                <a:cs typeface="Lucida Sans"/>
              </a:rPr>
              <a:t>staff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about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Lucida Sans"/>
                <a:cs typeface="Lucida Sans"/>
              </a:rPr>
              <a:t>anything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40" dirty="0">
                <a:solidFill>
                  <a:srgbClr val="FFFFFF"/>
                </a:solidFill>
                <a:latin typeface="Lucida Sans"/>
                <a:cs typeface="Lucida Sans"/>
              </a:rPr>
              <a:t>you </a:t>
            </a:r>
            <a:r>
              <a:rPr sz="1200" spc="-95" dirty="0">
                <a:solidFill>
                  <a:srgbClr val="FFFFFF"/>
                </a:solidFill>
                <a:latin typeface="Lucida Sans"/>
                <a:cs typeface="Lucida Sans"/>
              </a:rPr>
              <a:t>think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Lucida Sans"/>
                <a:cs typeface="Lucida Sans"/>
              </a:rPr>
              <a:t>may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Lucida Sans"/>
                <a:cs typeface="Lucida Sans"/>
              </a:rPr>
              <a:t>be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Lucida Sans"/>
                <a:cs typeface="Lucida Sans"/>
              </a:rPr>
              <a:t>unsafe</a:t>
            </a:r>
            <a:endParaRPr sz="1200">
              <a:latin typeface="Lucida Sans"/>
              <a:cs typeface="Lucida Sans"/>
            </a:endParaRPr>
          </a:p>
          <a:p>
            <a:pPr marL="227965" indent="-228600">
              <a:lnSpc>
                <a:spcPct val="100000"/>
              </a:lnSpc>
              <a:spcBef>
                <a:spcPts val="645"/>
              </a:spcBef>
              <a:buChar char="•"/>
              <a:tabLst>
                <a:tab pos="227965" algn="l"/>
                <a:tab pos="228600" algn="l"/>
              </a:tabLst>
            </a:pPr>
            <a:r>
              <a:rPr lang="en-US" sz="1200" spc="-70" dirty="0">
                <a:solidFill>
                  <a:srgbClr val="FFFFFF"/>
                </a:solidFill>
                <a:latin typeface="Lucida Sans"/>
                <a:cs typeface="Lucida Sans"/>
              </a:rPr>
              <a:t>Follow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Lucida Sans"/>
                <a:cs typeface="Lucida Sans"/>
              </a:rPr>
              <a:t>health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70" dirty="0">
                <a:solidFill>
                  <a:srgbClr val="FFFFFF"/>
                </a:solidFill>
                <a:latin typeface="Lucida Sans"/>
                <a:cs typeface="Lucida Sans"/>
              </a:rPr>
              <a:t>safety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Lucida Sans"/>
                <a:cs typeface="Lucida Sans"/>
              </a:rPr>
              <a:t>procedures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97426" y="2660789"/>
            <a:ext cx="2818130" cy="105381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227965" marR="434975" indent="-228600">
              <a:lnSpc>
                <a:spcPct val="106100"/>
              </a:lnSpc>
              <a:spcBef>
                <a:spcPts val="100"/>
              </a:spcBef>
              <a:buChar char="•"/>
              <a:tabLst>
                <a:tab pos="227965" algn="l"/>
                <a:tab pos="228600" algn="l"/>
              </a:tabLst>
            </a:pPr>
            <a:r>
              <a:rPr lang="en-US" sz="1200" spc="-70" dirty="0">
                <a:solidFill>
                  <a:srgbClr val="FFFFFF"/>
                </a:solidFill>
                <a:latin typeface="Lucida Sans"/>
                <a:cs typeface="Lucida Sans"/>
              </a:rPr>
              <a:t>Follow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5" dirty="0">
                <a:solidFill>
                  <a:srgbClr val="FFFFFF"/>
                </a:solidFill>
                <a:latin typeface="Lucida Sans"/>
                <a:cs typeface="Lucida Sans"/>
              </a:rPr>
              <a:t>instructions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5" dirty="0">
                <a:solidFill>
                  <a:srgbClr val="FFFFFF"/>
                </a:solidFill>
                <a:latin typeface="Lucida Sans"/>
                <a:cs typeface="Lucida Sans"/>
              </a:rPr>
              <a:t>use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5" dirty="0">
                <a:solidFill>
                  <a:srgbClr val="FFFFFF"/>
                </a:solidFill>
                <a:latin typeface="Lucida Sans"/>
                <a:cs typeface="Lucida Sans"/>
              </a:rPr>
              <a:t>tools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60" dirty="0">
                <a:solidFill>
                  <a:srgbClr val="FFFFFF"/>
                </a:solidFill>
                <a:latin typeface="Lucida Sans"/>
                <a:cs typeface="Lucida Sans"/>
              </a:rPr>
              <a:t>and </a:t>
            </a:r>
            <a:r>
              <a:rPr sz="1200" spc="-90" dirty="0">
                <a:solidFill>
                  <a:srgbClr val="FFFFFF"/>
                </a:solidFill>
                <a:latin typeface="Lucida Sans"/>
                <a:cs typeface="Lucida Sans"/>
              </a:rPr>
              <a:t>equipment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Lucida Sans"/>
                <a:cs typeface="Lucida Sans"/>
              </a:rPr>
              <a:t>safety</a:t>
            </a:r>
            <a:endParaRPr sz="1200">
              <a:latin typeface="Lucida Sans"/>
              <a:cs typeface="Lucida Sans"/>
            </a:endParaRPr>
          </a:p>
          <a:p>
            <a:pPr marL="227965" marR="5080" indent="-228600">
              <a:lnSpc>
                <a:spcPct val="106100"/>
              </a:lnSpc>
              <a:spcBef>
                <a:spcPts val="565"/>
              </a:spcBef>
              <a:buChar char="•"/>
              <a:tabLst>
                <a:tab pos="227965" algn="l"/>
                <a:tab pos="228600" algn="l"/>
              </a:tabLst>
            </a:pPr>
            <a:r>
              <a:rPr lang="en-US" sz="1200" spc="-90" dirty="0">
                <a:solidFill>
                  <a:srgbClr val="FFFFFF"/>
                </a:solidFill>
                <a:latin typeface="Lucida Sans"/>
                <a:cs typeface="Lucida Sans"/>
              </a:rPr>
              <a:t>Report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Lucida Sans"/>
                <a:cs typeface="Lucida Sans"/>
              </a:rPr>
              <a:t>any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Lucida Sans"/>
                <a:cs typeface="Lucida Sans"/>
              </a:rPr>
              <a:t>accident,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Lucida Sans"/>
                <a:cs typeface="Lucida Sans"/>
              </a:rPr>
              <a:t>incident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Lucida Sans"/>
                <a:cs typeface="Lucida Sans"/>
              </a:rPr>
              <a:t>or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Lucida Sans"/>
                <a:cs typeface="Lucida Sans"/>
              </a:rPr>
              <a:t>near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Lucida Sans"/>
                <a:cs typeface="Lucida Sans"/>
              </a:rPr>
              <a:t>miss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to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your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5" dirty="0">
                <a:solidFill>
                  <a:srgbClr val="FFFFFF"/>
                </a:solidFill>
                <a:latin typeface="Lucida Sans"/>
                <a:cs typeface="Lucida Sans"/>
              </a:rPr>
              <a:t>tutor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Lucida Sans"/>
                <a:cs typeface="Lucida Sans"/>
              </a:rPr>
              <a:t>or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5" dirty="0">
                <a:solidFill>
                  <a:srgbClr val="FFFFFF"/>
                </a:solidFill>
                <a:latin typeface="Lucida Sans"/>
                <a:cs typeface="Lucida Sans"/>
              </a:rPr>
              <a:t>another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Lucida Sans"/>
                <a:cs typeface="Lucida Sans"/>
              </a:rPr>
              <a:t>member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of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staff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37685" y="3720452"/>
            <a:ext cx="2887980" cy="83074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solidFill>
                  <a:srgbClr val="FFFFFF"/>
                </a:solidFill>
                <a:latin typeface="Trebuchet MS"/>
                <a:cs typeface="Trebuchet MS"/>
              </a:rPr>
              <a:t>Be</a:t>
            </a:r>
            <a:r>
              <a:rPr sz="2200" b="1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Trebuchet MS"/>
                <a:cs typeface="Trebuchet MS"/>
              </a:rPr>
              <a:t>safe:</a:t>
            </a:r>
            <a:endParaRPr sz="2200">
              <a:latin typeface="Trebuchet MS"/>
              <a:cs typeface="Trebuchet MS"/>
            </a:endParaRPr>
          </a:p>
          <a:p>
            <a:pPr marL="50165" marR="5080">
              <a:lnSpc>
                <a:spcPct val="106100"/>
              </a:lnSpc>
              <a:spcBef>
                <a:spcPts val="819"/>
              </a:spcBef>
            </a:pPr>
            <a:r>
              <a:rPr sz="1200" spc="-135" dirty="0">
                <a:solidFill>
                  <a:srgbClr val="FFFFFF"/>
                </a:solidFill>
                <a:latin typeface="Lucida Sans"/>
                <a:cs typeface="Lucida Sans"/>
              </a:rPr>
              <a:t>Your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70" dirty="0">
                <a:solidFill>
                  <a:srgbClr val="FFFFFF"/>
                </a:solidFill>
                <a:latin typeface="Lucida Sans"/>
                <a:cs typeface="Lucida Sans"/>
              </a:rPr>
              <a:t>safety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5" dirty="0">
                <a:solidFill>
                  <a:srgbClr val="FFFFFF"/>
                </a:solidFill>
                <a:latin typeface="Lucida Sans"/>
                <a:cs typeface="Lucida Sans"/>
              </a:rPr>
              <a:t>is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60" dirty="0">
                <a:solidFill>
                  <a:srgbClr val="FFFFFF"/>
                </a:solidFill>
                <a:latin typeface="Lucida Sans"/>
                <a:cs typeface="Lucida Sans"/>
              </a:rPr>
              <a:t>very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Lucida Sans"/>
                <a:cs typeface="Lucida Sans"/>
              </a:rPr>
              <a:t>important.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Lucida Sans"/>
                <a:cs typeface="Lucida Sans"/>
              </a:rPr>
              <a:t>You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Lucida Sans"/>
                <a:cs typeface="Lucida Sans"/>
              </a:rPr>
              <a:t>are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not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Lucida Sans"/>
                <a:cs typeface="Lucida Sans"/>
              </a:rPr>
              <a:t>safe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if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you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Lucida Sans"/>
                <a:cs typeface="Lucida Sans"/>
              </a:rPr>
              <a:t>are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Lucida Sans"/>
                <a:cs typeface="Lucida Sans"/>
              </a:rPr>
              <a:t>being: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188421" y="4515586"/>
            <a:ext cx="2503805" cy="1708801"/>
          </a:xfrm>
          <a:prstGeom prst="rect">
            <a:avLst/>
          </a:prstGeom>
        </p:spPr>
        <p:txBody>
          <a:bodyPr vert="horz" wrap="square" lIns="0" tIns="94615" rIns="0" bIns="0" rtlCol="0" anchor="t">
            <a:spAutoFit/>
          </a:bodyPr>
          <a:lstStyle/>
          <a:p>
            <a:pPr marL="227965" indent="-227965">
              <a:lnSpc>
                <a:spcPct val="100000"/>
              </a:lnSpc>
              <a:spcBef>
                <a:spcPts val="745"/>
              </a:spcBef>
              <a:buChar char="•"/>
              <a:tabLst>
                <a:tab pos="227965" algn="l"/>
                <a:tab pos="228600" algn="l"/>
              </a:tabLst>
            </a:pPr>
            <a:r>
              <a:rPr sz="1200" spc="-90" dirty="0">
                <a:solidFill>
                  <a:srgbClr val="FFFFFF"/>
                </a:solidFill>
                <a:latin typeface="Lucida Sans"/>
                <a:cs typeface="Lucida Sans"/>
              </a:rPr>
              <a:t>harmed</a:t>
            </a:r>
            <a:r>
              <a:rPr sz="1200" spc="-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Lucida Sans"/>
                <a:cs typeface="Lucida Sans"/>
              </a:rPr>
              <a:t>or</a:t>
            </a:r>
            <a:r>
              <a:rPr sz="12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Lucida Sans"/>
                <a:cs typeface="Lucida Sans"/>
              </a:rPr>
              <a:t>abused</a:t>
            </a:r>
            <a:endParaRPr sz="1200">
              <a:latin typeface="Lucida Sans"/>
              <a:cs typeface="Lucida Sans"/>
            </a:endParaRPr>
          </a:p>
          <a:p>
            <a:pPr marL="227965" indent="-227965">
              <a:lnSpc>
                <a:spcPct val="100000"/>
              </a:lnSpc>
              <a:spcBef>
                <a:spcPts val="645"/>
              </a:spcBef>
              <a:buChar char="•"/>
              <a:tabLst>
                <a:tab pos="227965" algn="l"/>
                <a:tab pos="228600" algn="l"/>
              </a:tabLst>
            </a:pPr>
            <a:r>
              <a:rPr sz="1200" spc="-90" dirty="0">
                <a:solidFill>
                  <a:srgbClr val="FFFFFF"/>
                </a:solidFill>
                <a:latin typeface="Lucida Sans"/>
                <a:cs typeface="Lucida Sans"/>
              </a:rPr>
              <a:t>harassed,</a:t>
            </a:r>
            <a:r>
              <a:rPr sz="12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Lucida Sans"/>
                <a:cs typeface="Lucida Sans"/>
              </a:rPr>
              <a:t>bullied</a:t>
            </a:r>
            <a:r>
              <a:rPr sz="12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Lucida Sans"/>
                <a:cs typeface="Lucida Sans"/>
              </a:rPr>
              <a:t>or</a:t>
            </a:r>
            <a:r>
              <a:rPr sz="12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Lucida Sans"/>
                <a:cs typeface="Lucida Sans"/>
              </a:rPr>
              <a:t>exploited</a:t>
            </a:r>
            <a:endParaRPr sz="1200">
              <a:latin typeface="Lucida Sans"/>
              <a:cs typeface="Lucida Sans"/>
            </a:endParaRPr>
          </a:p>
          <a:p>
            <a:pPr marL="227965" indent="-228600">
              <a:lnSpc>
                <a:spcPct val="100000"/>
              </a:lnSpc>
              <a:spcBef>
                <a:spcPts val="650"/>
              </a:spcBef>
              <a:buChar char="•"/>
              <a:tabLst>
                <a:tab pos="227965" algn="l"/>
                <a:tab pos="228600" algn="l"/>
              </a:tabLst>
            </a:pPr>
            <a:r>
              <a:rPr sz="1200" spc="-10" dirty="0">
                <a:solidFill>
                  <a:srgbClr val="FFFFFF"/>
                </a:solidFill>
                <a:latin typeface="Lucida Sans"/>
                <a:cs typeface="Lucida Sans"/>
              </a:rPr>
              <a:t>groomed</a:t>
            </a:r>
            <a:endParaRPr sz="1200">
              <a:latin typeface="Lucida Sans"/>
              <a:cs typeface="Lucida Sans"/>
            </a:endParaRPr>
          </a:p>
          <a:p>
            <a:pPr marL="227965" indent="-227965">
              <a:lnSpc>
                <a:spcPct val="100000"/>
              </a:lnSpc>
              <a:spcBef>
                <a:spcPts val="645"/>
              </a:spcBef>
              <a:buChar char="•"/>
              <a:tabLst>
                <a:tab pos="227965" algn="l"/>
                <a:tab pos="228600" algn="l"/>
              </a:tabLst>
            </a:pPr>
            <a:r>
              <a:rPr sz="1200" spc="-90" dirty="0">
                <a:solidFill>
                  <a:srgbClr val="FFFFFF"/>
                </a:solidFill>
                <a:latin typeface="Lucida Sans"/>
                <a:cs typeface="Lucida Sans"/>
              </a:rPr>
              <a:t>subjected</a:t>
            </a:r>
            <a:r>
              <a:rPr sz="12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to</a:t>
            </a:r>
            <a:r>
              <a:rPr sz="12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Lucida Sans"/>
                <a:cs typeface="Lucida Sans"/>
              </a:rPr>
              <a:t>radical</a:t>
            </a:r>
            <a:r>
              <a:rPr sz="12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Lucida Sans"/>
                <a:cs typeface="Lucida Sans"/>
              </a:rPr>
              <a:t>or</a:t>
            </a:r>
            <a:r>
              <a:rPr sz="12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Lucida Sans"/>
                <a:cs typeface="Lucida Sans"/>
              </a:rPr>
              <a:t>extremist</a:t>
            </a:r>
            <a:r>
              <a:rPr sz="12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views</a:t>
            </a:r>
            <a:endParaRPr sz="1200">
              <a:latin typeface="Lucida Sans"/>
              <a:cs typeface="Lucida Sans"/>
            </a:endParaRPr>
          </a:p>
          <a:p>
            <a:pPr marL="227965" indent="-227965">
              <a:lnSpc>
                <a:spcPct val="100000"/>
              </a:lnSpc>
              <a:spcBef>
                <a:spcPts val="645"/>
              </a:spcBef>
              <a:buChar char="•"/>
              <a:tabLst>
                <a:tab pos="227965" algn="l"/>
                <a:tab pos="228600" algn="l"/>
              </a:tabLst>
            </a:pPr>
            <a:r>
              <a:rPr sz="1200" spc="-80" dirty="0">
                <a:solidFill>
                  <a:srgbClr val="FFFFFF"/>
                </a:solidFill>
                <a:latin typeface="Lucida Sans"/>
                <a:cs typeface="Lucida Sans"/>
              </a:rPr>
              <a:t>drawn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into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5" dirty="0">
                <a:solidFill>
                  <a:srgbClr val="FFFFFF"/>
                </a:solidFill>
                <a:latin typeface="Lucida Sans"/>
                <a:cs typeface="Lucida Sans"/>
              </a:rPr>
              <a:t>extremism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Lucida Sans"/>
                <a:cs typeface="Lucida Sans"/>
              </a:rPr>
              <a:t>or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Lucida Sans"/>
                <a:cs typeface="Lucida Sans"/>
              </a:rPr>
              <a:t>terrorism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028097" y="6812622"/>
            <a:ext cx="6369685" cy="835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0169AF"/>
                </a:solidFill>
                <a:latin typeface="Trebuchet MS"/>
                <a:cs typeface="Trebuchet MS"/>
              </a:rPr>
              <a:t>If</a:t>
            </a:r>
            <a:r>
              <a:rPr sz="1700" b="1" spc="-85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35" dirty="0">
                <a:solidFill>
                  <a:srgbClr val="0169AF"/>
                </a:solidFill>
                <a:latin typeface="Trebuchet MS"/>
                <a:cs typeface="Trebuchet MS"/>
              </a:rPr>
              <a:t>you</a:t>
            </a:r>
            <a:r>
              <a:rPr sz="1700" b="1" spc="-7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40" dirty="0">
                <a:solidFill>
                  <a:srgbClr val="0169AF"/>
                </a:solidFill>
                <a:latin typeface="Trebuchet MS"/>
                <a:cs typeface="Trebuchet MS"/>
              </a:rPr>
              <a:t>have</a:t>
            </a:r>
            <a:r>
              <a:rPr sz="1700" b="1" spc="-65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0169AF"/>
                </a:solidFill>
                <a:latin typeface="Trebuchet MS"/>
                <a:cs typeface="Trebuchet MS"/>
              </a:rPr>
              <a:t>any</a:t>
            </a:r>
            <a:r>
              <a:rPr sz="1700" b="1" spc="-7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35" dirty="0">
                <a:solidFill>
                  <a:srgbClr val="0169AF"/>
                </a:solidFill>
                <a:latin typeface="Trebuchet MS"/>
                <a:cs typeface="Trebuchet MS"/>
              </a:rPr>
              <a:t>questions</a:t>
            </a:r>
            <a:r>
              <a:rPr sz="1700" b="1" spc="-7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75" dirty="0">
                <a:solidFill>
                  <a:srgbClr val="0169AF"/>
                </a:solidFill>
                <a:latin typeface="Trebuchet MS"/>
                <a:cs typeface="Trebuchet MS"/>
              </a:rPr>
              <a:t>or</a:t>
            </a:r>
            <a:r>
              <a:rPr sz="1700" b="1" spc="-6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80" dirty="0">
                <a:solidFill>
                  <a:srgbClr val="0169AF"/>
                </a:solidFill>
                <a:latin typeface="Trebuchet MS"/>
                <a:cs typeface="Trebuchet MS"/>
              </a:rPr>
              <a:t>concerns</a:t>
            </a:r>
            <a:r>
              <a:rPr sz="1700" b="1" spc="-6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85" dirty="0">
                <a:solidFill>
                  <a:srgbClr val="0169AF"/>
                </a:solidFill>
                <a:latin typeface="Trebuchet MS"/>
                <a:cs typeface="Trebuchet MS"/>
              </a:rPr>
              <a:t>–</a:t>
            </a:r>
            <a:r>
              <a:rPr sz="1700" b="1" spc="-65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30" dirty="0">
                <a:solidFill>
                  <a:srgbClr val="0169AF"/>
                </a:solidFill>
                <a:latin typeface="Trebuchet MS"/>
                <a:cs typeface="Trebuchet MS"/>
              </a:rPr>
              <a:t>please</a:t>
            </a:r>
            <a:r>
              <a:rPr sz="1700" b="1" spc="-7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20" dirty="0">
                <a:solidFill>
                  <a:srgbClr val="0169AF"/>
                </a:solidFill>
                <a:latin typeface="Trebuchet MS"/>
                <a:cs typeface="Trebuchet MS"/>
              </a:rPr>
              <a:t>speak</a:t>
            </a:r>
            <a:r>
              <a:rPr sz="1700" b="1" spc="-65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35" dirty="0">
                <a:solidFill>
                  <a:srgbClr val="0169AF"/>
                </a:solidFill>
                <a:latin typeface="Trebuchet MS"/>
                <a:cs typeface="Trebuchet MS"/>
              </a:rPr>
              <a:t>to</a:t>
            </a:r>
            <a:r>
              <a:rPr sz="1700" b="1" spc="-70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60" dirty="0">
                <a:solidFill>
                  <a:srgbClr val="0169AF"/>
                </a:solidFill>
                <a:latin typeface="Trebuchet MS"/>
                <a:cs typeface="Trebuchet MS"/>
              </a:rPr>
              <a:t>your</a:t>
            </a:r>
            <a:r>
              <a:rPr sz="1700" b="1" spc="-65" dirty="0">
                <a:solidFill>
                  <a:srgbClr val="0169AF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0169AF"/>
                </a:solidFill>
                <a:latin typeface="Trebuchet MS"/>
                <a:cs typeface="Trebuchet MS"/>
              </a:rPr>
              <a:t>tutor</a:t>
            </a:r>
            <a:endParaRPr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Trebuchet MS"/>
              <a:cs typeface="Trebuchet MS"/>
            </a:endParaRPr>
          </a:p>
          <a:p>
            <a:pPr marR="43180" algn="r">
              <a:lnSpc>
                <a:spcPct val="100000"/>
              </a:lnSpc>
            </a:pPr>
            <a:r>
              <a:rPr sz="1900" b="1" spc="-50" dirty="0">
                <a:solidFill>
                  <a:srgbClr val="0077C1"/>
                </a:solidFill>
                <a:latin typeface="Trebuchet MS"/>
                <a:cs typeface="Trebuchet MS"/>
                <a:hlinkClick r:id="rId3"/>
              </a:rPr>
              <a:t>www.Coventry.gov.uk/adult-</a:t>
            </a:r>
            <a:r>
              <a:rPr sz="1900" b="1" spc="-10" dirty="0">
                <a:solidFill>
                  <a:srgbClr val="0077C1"/>
                </a:solidFill>
                <a:latin typeface="Trebuchet MS"/>
                <a:cs typeface="Trebuchet MS"/>
                <a:hlinkClick r:id="rId3"/>
              </a:rPr>
              <a:t>education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547444" y="2653144"/>
            <a:ext cx="2655570" cy="117262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R="5080">
              <a:lnSpc>
                <a:spcPct val="106100"/>
              </a:lnSpc>
              <a:spcBef>
                <a:spcPts val="100"/>
              </a:spcBef>
            </a:pPr>
            <a:r>
              <a:rPr sz="1200" spc="-65" dirty="0">
                <a:solidFill>
                  <a:srgbClr val="FFFFFF"/>
                </a:solidFill>
                <a:latin typeface="Lucida Sans"/>
                <a:cs typeface="Lucida Sans"/>
              </a:rPr>
              <a:t>If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Lucida Sans"/>
                <a:cs typeface="Lucida Sans"/>
              </a:rPr>
              <a:t>any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of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Lucida Sans"/>
                <a:cs typeface="Lucida Sans"/>
              </a:rPr>
              <a:t>these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things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Lucida Sans"/>
                <a:cs typeface="Lucida Sans"/>
              </a:rPr>
              <a:t>are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5" dirty="0">
                <a:solidFill>
                  <a:srgbClr val="FFFFFF"/>
                </a:solidFill>
                <a:latin typeface="Lucida Sans"/>
                <a:cs typeface="Lucida Sans"/>
              </a:rPr>
              <a:t>happening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to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you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Lucida Sans"/>
                <a:cs typeface="Lucida Sans"/>
              </a:rPr>
              <a:t>- </a:t>
            </a:r>
            <a:r>
              <a:rPr sz="1200" spc="-110" dirty="0">
                <a:solidFill>
                  <a:srgbClr val="FFFFFF"/>
                </a:solidFill>
                <a:latin typeface="Lucida Sans"/>
                <a:cs typeface="Lucida Sans"/>
              </a:rPr>
              <a:t>or</a:t>
            </a:r>
            <a:r>
              <a:rPr sz="12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Lucida Sans"/>
                <a:cs typeface="Lucida Sans"/>
              </a:rPr>
              <a:t>someone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you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Lucida Sans"/>
                <a:cs typeface="Lucida Sans"/>
              </a:rPr>
              <a:t>know</a:t>
            </a:r>
            <a:r>
              <a:rPr sz="12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dirty="0">
                <a:solidFill>
                  <a:srgbClr val="FFFFFF"/>
                </a:solidFill>
                <a:latin typeface="Lucida Sans"/>
                <a:cs typeface="Lucida Sans"/>
              </a:rPr>
              <a:t>-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Lucida Sans"/>
                <a:cs typeface="Lucida Sans"/>
              </a:rPr>
              <a:t>please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5" dirty="0">
                <a:solidFill>
                  <a:srgbClr val="FFFFFF"/>
                </a:solidFill>
                <a:latin typeface="Lucida Sans"/>
                <a:cs typeface="Lucida Sans"/>
              </a:rPr>
              <a:t>speak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to</a:t>
            </a:r>
            <a:r>
              <a:rPr sz="12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65" dirty="0">
                <a:solidFill>
                  <a:srgbClr val="FFFFFF"/>
                </a:solidFill>
                <a:latin typeface="Lucida Sans"/>
                <a:cs typeface="Lucida Sans"/>
              </a:rPr>
              <a:t>your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tutor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Lucida Sans"/>
                <a:cs typeface="Lucida Sans"/>
              </a:rPr>
              <a:t>or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70" dirty="0">
                <a:solidFill>
                  <a:srgbClr val="FFFFFF"/>
                </a:solidFill>
                <a:latin typeface="Lucida Sans"/>
                <a:cs typeface="Lucida Sans"/>
              </a:rPr>
              <a:t>a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5" dirty="0">
                <a:solidFill>
                  <a:srgbClr val="FFFFFF"/>
                </a:solidFill>
                <a:latin typeface="Lucida Sans"/>
                <a:cs typeface="Lucida Sans"/>
              </a:rPr>
              <a:t>manager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Lucida Sans"/>
                <a:cs typeface="Lucida Sans"/>
              </a:rPr>
              <a:t>in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Lucida Sans"/>
                <a:cs typeface="Lucida Sans"/>
              </a:rPr>
              <a:t>the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Coventry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Adult </a:t>
            </a:r>
            <a:r>
              <a:rPr sz="1200" spc="-95" dirty="0">
                <a:solidFill>
                  <a:srgbClr val="FFFFFF"/>
                </a:solidFill>
                <a:latin typeface="Lucida Sans"/>
                <a:cs typeface="Lucida Sans"/>
              </a:rPr>
              <a:t>Education</a:t>
            </a:r>
            <a:r>
              <a:rPr sz="12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70" dirty="0">
                <a:solidFill>
                  <a:srgbClr val="FFFFFF"/>
                </a:solidFill>
                <a:latin typeface="Lucida Sans"/>
                <a:cs typeface="Lucida Sans"/>
              </a:rPr>
              <a:t>Service.</a:t>
            </a:r>
            <a:r>
              <a:rPr sz="12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60" dirty="0">
                <a:solidFill>
                  <a:srgbClr val="FFFFFF"/>
                </a:solidFill>
                <a:latin typeface="Lucida Sans"/>
                <a:cs typeface="Lucida Sans"/>
              </a:rPr>
              <a:t>We</a:t>
            </a:r>
            <a:r>
              <a:rPr sz="12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Lucida Sans"/>
                <a:cs typeface="Lucida Sans"/>
              </a:rPr>
              <a:t>will</a:t>
            </a:r>
            <a:r>
              <a:rPr sz="12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Lucida Sans"/>
                <a:cs typeface="Lucida Sans"/>
              </a:rPr>
              <a:t>listen</a:t>
            </a:r>
            <a:r>
              <a:rPr sz="12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sz="12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Lucida Sans"/>
                <a:cs typeface="Lucida Sans"/>
              </a:rPr>
              <a:t>follow </a:t>
            </a:r>
            <a:r>
              <a:rPr sz="1200" spc="-105" dirty="0">
                <a:solidFill>
                  <a:srgbClr val="FFFFFF"/>
                </a:solidFill>
                <a:latin typeface="Lucida Sans"/>
                <a:cs typeface="Lucida Sans"/>
              </a:rPr>
              <a:t>procedures</a:t>
            </a:r>
            <a:r>
              <a:rPr sz="1200" spc="-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to</a:t>
            </a:r>
            <a:r>
              <a:rPr sz="1200" spc="-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Lucida Sans"/>
                <a:cs typeface="Lucida Sans"/>
              </a:rPr>
              <a:t>support</a:t>
            </a:r>
            <a:r>
              <a:rPr sz="1200" spc="-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you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571942" y="3817420"/>
            <a:ext cx="2122636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80" dirty="0">
                <a:solidFill>
                  <a:srgbClr val="FFFFFF"/>
                </a:solidFill>
                <a:latin typeface="Lucida Sans"/>
                <a:cs typeface="Lucida Sans"/>
              </a:rPr>
              <a:t>In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Lucida Sans"/>
                <a:cs typeface="Lucida Sans"/>
              </a:rPr>
              <a:t>an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Lucida Sans"/>
                <a:cs typeface="Lucida Sans"/>
              </a:rPr>
              <a:t>emergency,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Lucida Sans"/>
                <a:cs typeface="Lucida Sans"/>
              </a:rPr>
              <a:t>call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70" dirty="0">
                <a:solidFill>
                  <a:srgbClr val="FFFFFF"/>
                </a:solidFill>
                <a:latin typeface="Lucida Sans"/>
                <a:cs typeface="Lucida Sans"/>
              </a:rPr>
              <a:t>999</a:t>
            </a:r>
            <a:r>
              <a:rPr lang="en-US" sz="1200" dirty="0">
                <a:solidFill>
                  <a:srgbClr val="000000"/>
                </a:solidFill>
                <a:latin typeface="Lucida Sans"/>
                <a:cs typeface="Lucida Sans"/>
              </a:rPr>
              <a:t>.</a:t>
            </a:r>
            <a:endParaRPr sz="1200" dirty="0">
              <a:latin typeface="Lucida Sans"/>
              <a:cs typeface="Lucida San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547457" y="4152112"/>
            <a:ext cx="2743835" cy="58535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R="5080">
              <a:lnSpc>
                <a:spcPct val="106100"/>
              </a:lnSpc>
              <a:spcBef>
                <a:spcPts val="100"/>
              </a:spcBef>
            </a:pPr>
            <a:r>
              <a:rPr sz="1200" spc="-65" dirty="0">
                <a:solidFill>
                  <a:srgbClr val="FFFFFF"/>
                </a:solidFill>
                <a:latin typeface="Lucida Sans"/>
                <a:cs typeface="Lucida Sans"/>
              </a:rPr>
              <a:t>If</a:t>
            </a:r>
            <a:r>
              <a:rPr sz="12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you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Lucida Sans"/>
                <a:cs typeface="Lucida Sans"/>
              </a:rPr>
              <a:t>are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Lucida Sans"/>
                <a:cs typeface="Lucida Sans"/>
              </a:rPr>
              <a:t>worried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Lucida Sans"/>
                <a:cs typeface="Lucida Sans"/>
              </a:rPr>
              <a:t>that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Lucida Sans"/>
                <a:cs typeface="Lucida Sans"/>
              </a:rPr>
              <a:t>someone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you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Lucida Sans"/>
                <a:cs typeface="Lucida Sans"/>
              </a:rPr>
              <a:t>know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is </a:t>
            </a:r>
            <a:r>
              <a:rPr sz="1200" spc="-95" dirty="0">
                <a:solidFill>
                  <a:srgbClr val="FFFFFF"/>
                </a:solidFill>
                <a:latin typeface="Lucida Sans"/>
                <a:cs typeface="Lucida Sans"/>
              </a:rPr>
              <a:t>being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Lucida Sans"/>
                <a:cs typeface="Lucida Sans"/>
              </a:rPr>
              <a:t>harmed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Lucida Sans"/>
                <a:cs typeface="Lucida Sans"/>
              </a:rPr>
              <a:t>or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Lucida Sans"/>
                <a:cs typeface="Lucida Sans"/>
              </a:rPr>
              <a:t>neglected,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you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can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find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55" dirty="0">
                <a:solidFill>
                  <a:srgbClr val="FFFFFF"/>
                </a:solidFill>
                <a:latin typeface="Lucida Sans"/>
                <a:cs typeface="Lucida Sans"/>
              </a:rPr>
              <a:t>more </a:t>
            </a:r>
            <a:r>
              <a:rPr sz="1200" spc="-90" dirty="0">
                <a:solidFill>
                  <a:srgbClr val="FFFFFF"/>
                </a:solidFill>
                <a:latin typeface="Lucida Sans"/>
                <a:cs typeface="Lucida Sans"/>
              </a:rPr>
              <a:t>information</a:t>
            </a:r>
            <a:r>
              <a:rPr sz="12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Lucida Sans"/>
                <a:cs typeface="Lucida Sans"/>
              </a:rPr>
              <a:t>on: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571929" y="4849141"/>
            <a:ext cx="2782300" cy="5668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80" dirty="0">
                <a:solidFill>
                  <a:schemeClr val="bg1"/>
                </a:solidFill>
                <a:latin typeface="Lucida Sans"/>
                <a:cs typeface="Lucida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www.Coventry.gov.uk/safeguarding</a:t>
            </a:r>
            <a:endParaRPr sz="1200" dirty="0">
              <a:solidFill>
                <a:schemeClr val="bg1"/>
              </a:solidFill>
              <a:latin typeface="Lucida Sans"/>
              <a:cs typeface="Lucida Sans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 dirty="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</a:pPr>
            <a:r>
              <a:rPr sz="1200" spc="-110" dirty="0">
                <a:solidFill>
                  <a:srgbClr val="FFFFFF"/>
                </a:solidFill>
                <a:latin typeface="Lucida Sans"/>
                <a:cs typeface="Lucida Sans"/>
              </a:rPr>
              <a:t>or</a:t>
            </a:r>
            <a:r>
              <a:rPr sz="12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Lucida Sans"/>
                <a:cs typeface="Lucida Sans"/>
              </a:rPr>
              <a:t>email: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547456" y="5570747"/>
            <a:ext cx="3017755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30" dirty="0">
                <a:solidFill>
                  <a:schemeClr val="bg1"/>
                </a:solidFill>
                <a:latin typeface="Trebuchet MS"/>
                <a:cs typeface="Trebuchet M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adulted-</a:t>
            </a:r>
            <a:r>
              <a:rPr sz="1200" b="1" spc="-10" dirty="0">
                <a:solidFill>
                  <a:schemeClr val="bg1"/>
                </a:solidFill>
                <a:latin typeface="Trebuchet MS"/>
                <a:cs typeface="Trebuchet M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safeguarding</a:t>
            </a:r>
            <a:r>
              <a:rPr sz="1200" b="1" spc="-10" dirty="0">
                <a:solidFill>
                  <a:schemeClr val="bg1"/>
                </a:solid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@Coventry.</a:t>
            </a:r>
            <a:r>
              <a:rPr sz="1200" b="1" spc="-10" dirty="0">
                <a:solidFill>
                  <a:schemeClr val="bg1"/>
                </a:solidFill>
                <a:latin typeface="Trebuchet MS"/>
                <a:cs typeface="Trebuchet M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gov.uk</a:t>
            </a:r>
            <a:endParaRPr sz="1200">
              <a:solidFill>
                <a:schemeClr val="bg1"/>
              </a:solidFill>
              <a:latin typeface="Trebuchet MS"/>
              <a:cs typeface="Trebuchet MS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584884" y="5906439"/>
            <a:ext cx="2248535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>
              <a:spcBef>
                <a:spcPts val="100"/>
              </a:spcBef>
            </a:pPr>
            <a:r>
              <a:rPr sz="1200" b="1" spc="-50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12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30" dirty="0">
                <a:solidFill>
                  <a:srgbClr val="FFFFFF"/>
                </a:solidFill>
                <a:latin typeface="Trebuchet MS"/>
                <a:cs typeface="Trebuchet MS"/>
              </a:rPr>
              <a:t>call</a:t>
            </a:r>
            <a:r>
              <a:rPr sz="12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1200" b="1" spc="-2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2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Trebuchet MS"/>
                <a:cs typeface="Trebuchet MS"/>
              </a:rPr>
              <a:t>Safeguarding</a:t>
            </a:r>
            <a:r>
              <a:rPr sz="12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1200" b="1" spc="-50" dirty="0">
                <a:solidFill>
                  <a:srgbClr val="FFFFFF"/>
                </a:solidFill>
                <a:latin typeface="Trebuchet MS"/>
                <a:cs typeface="Trebuchet MS"/>
              </a:rPr>
              <a:t>Officer </a:t>
            </a:r>
            <a:r>
              <a:rPr sz="1200" b="1" spc="-25" dirty="0">
                <a:solidFill>
                  <a:srgbClr val="FFFFFF"/>
                </a:solidFill>
                <a:latin typeface="Trebuchet MS"/>
                <a:cs typeface="Trebuchet MS"/>
              </a:rPr>
              <a:t>on: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571914" y="6107515"/>
            <a:ext cx="1757360" cy="41036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algn="r"/>
            <a:r>
              <a:rPr lang="en-US" sz="1400" spc="-2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024 7697 6250</a:t>
            </a:r>
            <a:endParaRPr lang="en-US" sz="140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lang="en-US" sz="1100" b="1" spc="-20" dirty="0">
              <a:solidFill>
                <a:srgbClr val="FFFFFF"/>
              </a:solidFill>
              <a:latin typeface="Trebuchet MS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8711" y="158699"/>
            <a:ext cx="10908030" cy="6578600"/>
            <a:chOff x="158711" y="158699"/>
            <a:chExt cx="10908030" cy="6578600"/>
          </a:xfrm>
        </p:grpSpPr>
        <p:sp>
          <p:nvSpPr>
            <p:cNvPr id="3" name="object 3"/>
            <p:cNvSpPr/>
            <p:nvPr/>
          </p:nvSpPr>
          <p:spPr>
            <a:xfrm>
              <a:off x="158711" y="158699"/>
              <a:ext cx="10908030" cy="6376035"/>
            </a:xfrm>
            <a:custGeom>
              <a:avLst/>
              <a:gdLst/>
              <a:ahLst/>
              <a:cxnLst/>
              <a:rect l="l" t="t" r="r" b="b"/>
              <a:pathLst>
                <a:path w="10908030" h="6376034">
                  <a:moveTo>
                    <a:pt x="0" y="6375882"/>
                  </a:moveTo>
                  <a:lnTo>
                    <a:pt x="10907991" y="6375882"/>
                  </a:lnTo>
                  <a:lnTo>
                    <a:pt x="10907991" y="0"/>
                  </a:lnTo>
                  <a:lnTo>
                    <a:pt x="0" y="0"/>
                  </a:lnTo>
                  <a:lnTo>
                    <a:pt x="0" y="6375882"/>
                  </a:lnTo>
                  <a:close/>
                </a:path>
              </a:pathLst>
            </a:custGeom>
            <a:solidFill>
              <a:srgbClr val="DE8F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26846" y="450799"/>
              <a:ext cx="6236335" cy="6083935"/>
            </a:xfrm>
            <a:custGeom>
              <a:avLst/>
              <a:gdLst/>
              <a:ahLst/>
              <a:cxnLst/>
              <a:rect l="l" t="t" r="r" b="b"/>
              <a:pathLst>
                <a:path w="6236334" h="6083934">
                  <a:moveTo>
                    <a:pt x="0" y="6083782"/>
                  </a:moveTo>
                  <a:lnTo>
                    <a:pt x="6236208" y="6083782"/>
                  </a:lnTo>
                  <a:lnTo>
                    <a:pt x="6236208" y="0"/>
                  </a:lnTo>
                  <a:lnTo>
                    <a:pt x="0" y="0"/>
                  </a:lnTo>
                  <a:lnTo>
                    <a:pt x="0" y="6083782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6905" y="354018"/>
              <a:ext cx="6319596" cy="638291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909438" y="1468385"/>
            <a:ext cx="3424554" cy="3746500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372745" indent="-360680">
              <a:lnSpc>
                <a:spcPct val="100000"/>
              </a:lnSpc>
              <a:spcBef>
                <a:spcPts val="1090"/>
              </a:spcBef>
              <a:buChar char="•"/>
              <a:tabLst>
                <a:tab pos="373380" algn="l"/>
              </a:tabLst>
            </a:pPr>
            <a:r>
              <a:rPr sz="3400" spc="-10" dirty="0">
                <a:solidFill>
                  <a:srgbClr val="FFFFFF"/>
                </a:solidFill>
                <a:latin typeface="Lucida Sans"/>
                <a:cs typeface="Lucida Sans"/>
              </a:rPr>
              <a:t>Democracy</a:t>
            </a:r>
            <a:endParaRPr sz="3400">
              <a:latin typeface="Lucida Sans"/>
              <a:cs typeface="Lucida Sans"/>
            </a:endParaRPr>
          </a:p>
          <a:p>
            <a:pPr marL="372745" indent="-360680">
              <a:lnSpc>
                <a:spcPct val="100000"/>
              </a:lnSpc>
              <a:spcBef>
                <a:spcPts val="990"/>
              </a:spcBef>
              <a:buChar char="•"/>
              <a:tabLst>
                <a:tab pos="373380" algn="l"/>
              </a:tabLst>
            </a:pPr>
            <a:r>
              <a:rPr sz="3400" dirty="0">
                <a:solidFill>
                  <a:srgbClr val="FFFFFF"/>
                </a:solidFill>
                <a:latin typeface="Lucida Sans"/>
                <a:cs typeface="Lucida Sans"/>
              </a:rPr>
              <a:t>The</a:t>
            </a:r>
            <a:r>
              <a:rPr sz="3400" spc="-2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400" spc="-20" dirty="0">
                <a:solidFill>
                  <a:srgbClr val="FFFFFF"/>
                </a:solidFill>
                <a:latin typeface="Lucida Sans"/>
                <a:cs typeface="Lucida Sans"/>
              </a:rPr>
              <a:t>rule</a:t>
            </a:r>
            <a:r>
              <a:rPr sz="3400" spc="-2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400" spc="-30" dirty="0">
                <a:solidFill>
                  <a:srgbClr val="FFFFFF"/>
                </a:solidFill>
                <a:latin typeface="Lucida Sans"/>
                <a:cs typeface="Lucida Sans"/>
              </a:rPr>
              <a:t>of</a:t>
            </a:r>
            <a:r>
              <a:rPr sz="3400" spc="-2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400" spc="-25" dirty="0">
                <a:solidFill>
                  <a:srgbClr val="FFFFFF"/>
                </a:solidFill>
                <a:latin typeface="Lucida Sans"/>
                <a:cs typeface="Lucida Sans"/>
              </a:rPr>
              <a:t>law</a:t>
            </a:r>
            <a:endParaRPr sz="3400">
              <a:latin typeface="Lucida Sans"/>
              <a:cs typeface="Lucida Sans"/>
            </a:endParaRPr>
          </a:p>
          <a:p>
            <a:pPr marL="372745" marR="1027430" indent="-360680">
              <a:lnSpc>
                <a:spcPct val="110500"/>
              </a:lnSpc>
              <a:spcBef>
                <a:spcPts val="565"/>
              </a:spcBef>
              <a:buChar char="•"/>
              <a:tabLst>
                <a:tab pos="373380" algn="l"/>
              </a:tabLst>
            </a:pPr>
            <a:r>
              <a:rPr sz="3400" spc="-30" dirty="0">
                <a:solidFill>
                  <a:srgbClr val="FFFFFF"/>
                </a:solidFill>
                <a:latin typeface="Lucida Sans"/>
                <a:cs typeface="Lucida Sans"/>
              </a:rPr>
              <a:t>Individual </a:t>
            </a:r>
            <a:r>
              <a:rPr sz="3400" spc="-10" dirty="0">
                <a:solidFill>
                  <a:srgbClr val="FFFFFF"/>
                </a:solidFill>
                <a:latin typeface="Lucida Sans"/>
                <a:cs typeface="Lucida Sans"/>
              </a:rPr>
              <a:t>liberty</a:t>
            </a:r>
            <a:endParaRPr sz="3400">
              <a:latin typeface="Lucida Sans"/>
              <a:cs typeface="Lucida Sans"/>
            </a:endParaRPr>
          </a:p>
          <a:p>
            <a:pPr marL="372745" marR="38735" indent="-360680">
              <a:lnSpc>
                <a:spcPct val="110500"/>
              </a:lnSpc>
              <a:spcBef>
                <a:spcPts val="560"/>
              </a:spcBef>
              <a:buChar char="•"/>
              <a:tabLst>
                <a:tab pos="373380" algn="l"/>
              </a:tabLst>
            </a:pPr>
            <a:r>
              <a:rPr sz="3400" spc="-20" dirty="0">
                <a:solidFill>
                  <a:srgbClr val="FFFFFF"/>
                </a:solidFill>
                <a:latin typeface="Lucida Sans"/>
                <a:cs typeface="Lucida Sans"/>
              </a:rPr>
              <a:t>Mutual</a:t>
            </a:r>
            <a:r>
              <a:rPr sz="3400" spc="-2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400" spc="-70" dirty="0">
                <a:solidFill>
                  <a:srgbClr val="FFFFFF"/>
                </a:solidFill>
                <a:latin typeface="Lucida Sans"/>
                <a:cs typeface="Lucida Sans"/>
              </a:rPr>
              <a:t>respect </a:t>
            </a:r>
            <a:r>
              <a:rPr sz="3400" spc="-10" dirty="0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sz="3400" spc="-2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400" spc="-10" dirty="0">
                <a:solidFill>
                  <a:srgbClr val="FFFFFF"/>
                </a:solidFill>
                <a:latin typeface="Lucida Sans"/>
                <a:cs typeface="Lucida Sans"/>
              </a:rPr>
              <a:t>tolerance</a:t>
            </a:r>
            <a:endParaRPr sz="3400">
              <a:latin typeface="Lucida Sans"/>
              <a:cs typeface="Lucida Sans"/>
            </a:endParaRPr>
          </a:p>
        </p:txBody>
      </p:sp>
      <p:sp>
        <p:nvSpPr>
          <p:cNvPr id="7" name="object 7"/>
          <p:cNvSpPr txBox="1"/>
          <p:nvPr/>
        </p:nvSpPr>
        <p:spPr>
          <a:xfrm rot="20940000">
            <a:off x="2305404" y="3722711"/>
            <a:ext cx="3891971" cy="67967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ts val="5340"/>
              </a:lnSpc>
            </a:pPr>
            <a:r>
              <a:rPr sz="8250" b="1" spc="-1005" baseline="-3030" dirty="0">
                <a:solidFill>
                  <a:srgbClr val="231F20"/>
                </a:solidFill>
                <a:latin typeface="Gill Sans MT"/>
                <a:cs typeface="Gill Sans MT"/>
              </a:rPr>
              <a:t>W</a:t>
            </a:r>
            <a:r>
              <a:rPr sz="8250" b="1" spc="-1005" baseline="-202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8250" b="1" spc="-794" baseline="-202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lang="en-US" sz="8250" b="1" spc="-794" baseline="-2020" dirty="0">
                <a:solidFill>
                  <a:srgbClr val="231F20"/>
                </a:solidFill>
                <a:latin typeface="Gill Sans MT"/>
                <a:cs typeface="Gill Sans MT"/>
              </a:rPr>
              <a:t>  </a:t>
            </a:r>
            <a:r>
              <a:rPr sz="8250" b="1" spc="75" baseline="-1010" dirty="0">
                <a:solidFill>
                  <a:srgbClr val="231F20"/>
                </a:solidFill>
                <a:latin typeface="Gill Sans MT"/>
                <a:cs typeface="Gill Sans MT"/>
              </a:rPr>
              <a:t>be</a:t>
            </a:r>
            <a:r>
              <a:rPr sz="5500" b="1" spc="50" dirty="0">
                <a:solidFill>
                  <a:srgbClr val="231F20"/>
                </a:solidFill>
                <a:latin typeface="Gill Sans MT"/>
                <a:cs typeface="Gill Sans MT"/>
              </a:rPr>
              <a:t>lie</a:t>
            </a:r>
            <a:r>
              <a:rPr sz="8250" b="1" spc="75" baseline="101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8250" b="1" spc="75" baseline="15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endParaRPr sz="8250" baseline="1515" dirty="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 rot="20940000">
            <a:off x="3595971" y="4420636"/>
            <a:ext cx="1414016" cy="699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505"/>
              </a:lnSpc>
            </a:pPr>
            <a:r>
              <a:rPr sz="5500" b="1" spc="60" dirty="0">
                <a:solidFill>
                  <a:srgbClr val="231F20"/>
                </a:solidFill>
                <a:latin typeface="Gill Sans MT"/>
                <a:cs typeface="Gill Sans MT"/>
              </a:rPr>
              <a:t>in...</a:t>
            </a:r>
            <a:endParaRPr sz="5500">
              <a:latin typeface="Gill Sans MT"/>
              <a:cs typeface="Gill Sans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5"/>
            <a:ext cx="11225530" cy="8093709"/>
            <a:chOff x="0" y="5"/>
            <a:chExt cx="11225530" cy="8093709"/>
          </a:xfrm>
        </p:grpSpPr>
        <p:sp>
          <p:nvSpPr>
            <p:cNvPr id="10" name="object 10"/>
            <p:cNvSpPr/>
            <p:nvPr/>
          </p:nvSpPr>
          <p:spPr>
            <a:xfrm>
              <a:off x="158711" y="6534582"/>
              <a:ext cx="10908030" cy="1400175"/>
            </a:xfrm>
            <a:custGeom>
              <a:avLst/>
              <a:gdLst/>
              <a:ahLst/>
              <a:cxnLst/>
              <a:rect l="l" t="t" r="r" b="b"/>
              <a:pathLst>
                <a:path w="10908030" h="1400175">
                  <a:moveTo>
                    <a:pt x="10907991" y="0"/>
                  </a:moveTo>
                  <a:lnTo>
                    <a:pt x="0" y="0"/>
                  </a:lnTo>
                  <a:lnTo>
                    <a:pt x="0" y="1400111"/>
                  </a:lnTo>
                  <a:lnTo>
                    <a:pt x="10907991" y="1400111"/>
                  </a:lnTo>
                  <a:lnTo>
                    <a:pt x="109079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8711" y="7635595"/>
              <a:ext cx="1855470" cy="299720"/>
            </a:xfrm>
            <a:custGeom>
              <a:avLst/>
              <a:gdLst/>
              <a:ahLst/>
              <a:cxnLst/>
              <a:rect l="l" t="t" r="r" b="b"/>
              <a:pathLst>
                <a:path w="1855470" h="299720">
                  <a:moveTo>
                    <a:pt x="1854911" y="0"/>
                  </a:moveTo>
                  <a:lnTo>
                    <a:pt x="0" y="0"/>
                  </a:lnTo>
                  <a:lnTo>
                    <a:pt x="0" y="299097"/>
                  </a:lnTo>
                  <a:lnTo>
                    <a:pt x="1854911" y="299097"/>
                  </a:lnTo>
                  <a:lnTo>
                    <a:pt x="1854911" y="0"/>
                  </a:lnTo>
                  <a:close/>
                </a:path>
              </a:pathLst>
            </a:custGeom>
            <a:solidFill>
              <a:srgbClr val="00B3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13623" y="7635595"/>
              <a:ext cx="1789430" cy="299720"/>
            </a:xfrm>
            <a:custGeom>
              <a:avLst/>
              <a:gdLst/>
              <a:ahLst/>
              <a:cxnLst/>
              <a:rect l="l" t="t" r="r" b="b"/>
              <a:pathLst>
                <a:path w="1789429" h="299720">
                  <a:moveTo>
                    <a:pt x="1789023" y="0"/>
                  </a:moveTo>
                  <a:lnTo>
                    <a:pt x="0" y="0"/>
                  </a:lnTo>
                  <a:lnTo>
                    <a:pt x="0" y="299097"/>
                  </a:lnTo>
                  <a:lnTo>
                    <a:pt x="1789023" y="299097"/>
                  </a:lnTo>
                  <a:lnTo>
                    <a:pt x="1789023" y="0"/>
                  </a:lnTo>
                  <a:close/>
                </a:path>
              </a:pathLst>
            </a:custGeom>
            <a:solidFill>
              <a:srgbClr val="E72E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02646" y="7635595"/>
              <a:ext cx="1789430" cy="299720"/>
            </a:xfrm>
            <a:custGeom>
              <a:avLst/>
              <a:gdLst/>
              <a:ahLst/>
              <a:cxnLst/>
              <a:rect l="l" t="t" r="r" b="b"/>
              <a:pathLst>
                <a:path w="1789429" h="299720">
                  <a:moveTo>
                    <a:pt x="1789010" y="0"/>
                  </a:moveTo>
                  <a:lnTo>
                    <a:pt x="0" y="0"/>
                  </a:lnTo>
                  <a:lnTo>
                    <a:pt x="0" y="299097"/>
                  </a:lnTo>
                  <a:lnTo>
                    <a:pt x="1789010" y="299097"/>
                  </a:lnTo>
                  <a:lnTo>
                    <a:pt x="1789010" y="0"/>
                  </a:lnTo>
                  <a:close/>
                </a:path>
              </a:pathLst>
            </a:custGeom>
            <a:solidFill>
              <a:srgbClr val="FCE8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91657" y="7635595"/>
              <a:ext cx="1789430" cy="299720"/>
            </a:xfrm>
            <a:custGeom>
              <a:avLst/>
              <a:gdLst/>
              <a:ahLst/>
              <a:cxnLst/>
              <a:rect l="l" t="t" r="r" b="b"/>
              <a:pathLst>
                <a:path w="1789429" h="299720">
                  <a:moveTo>
                    <a:pt x="1789010" y="0"/>
                  </a:moveTo>
                  <a:lnTo>
                    <a:pt x="0" y="0"/>
                  </a:lnTo>
                  <a:lnTo>
                    <a:pt x="0" y="299097"/>
                  </a:lnTo>
                  <a:lnTo>
                    <a:pt x="1789010" y="299097"/>
                  </a:lnTo>
                  <a:lnTo>
                    <a:pt x="1789010" y="0"/>
                  </a:lnTo>
                  <a:close/>
                </a:path>
              </a:pathLst>
            </a:custGeom>
            <a:solidFill>
              <a:srgbClr val="682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380668" y="7635595"/>
              <a:ext cx="1789430" cy="299720"/>
            </a:xfrm>
            <a:custGeom>
              <a:avLst/>
              <a:gdLst/>
              <a:ahLst/>
              <a:cxnLst/>
              <a:rect l="l" t="t" r="r" b="b"/>
              <a:pathLst>
                <a:path w="1789429" h="299720">
                  <a:moveTo>
                    <a:pt x="1789010" y="0"/>
                  </a:moveTo>
                  <a:lnTo>
                    <a:pt x="0" y="0"/>
                  </a:lnTo>
                  <a:lnTo>
                    <a:pt x="0" y="299097"/>
                  </a:lnTo>
                  <a:lnTo>
                    <a:pt x="1789010" y="299097"/>
                  </a:lnTo>
                  <a:lnTo>
                    <a:pt x="1789010" y="0"/>
                  </a:lnTo>
                  <a:close/>
                </a:path>
              </a:pathLst>
            </a:custGeom>
            <a:solidFill>
              <a:srgbClr val="F7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169679" y="7635595"/>
              <a:ext cx="1897380" cy="299720"/>
            </a:xfrm>
            <a:custGeom>
              <a:avLst/>
              <a:gdLst/>
              <a:ahLst/>
              <a:cxnLst/>
              <a:rect l="l" t="t" r="r" b="b"/>
              <a:pathLst>
                <a:path w="1897379" h="299720">
                  <a:moveTo>
                    <a:pt x="1897011" y="0"/>
                  </a:moveTo>
                  <a:lnTo>
                    <a:pt x="0" y="0"/>
                  </a:lnTo>
                  <a:lnTo>
                    <a:pt x="0" y="299097"/>
                  </a:lnTo>
                  <a:lnTo>
                    <a:pt x="1897011" y="299097"/>
                  </a:lnTo>
                  <a:lnTo>
                    <a:pt x="1897011" y="0"/>
                  </a:lnTo>
                  <a:close/>
                </a:path>
              </a:pathLst>
            </a:custGeom>
            <a:solidFill>
              <a:srgbClr val="D31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41827" y="6845991"/>
              <a:ext cx="972868" cy="5912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10700" y="6742178"/>
              <a:ext cx="1302735" cy="62842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43694" y="7222175"/>
              <a:ext cx="1009802" cy="21471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422716" y="6792406"/>
              <a:ext cx="333375" cy="374650"/>
            </a:xfrm>
            <a:custGeom>
              <a:avLst/>
              <a:gdLst/>
              <a:ahLst/>
              <a:cxnLst/>
              <a:rect l="l" t="t" r="r" b="b"/>
              <a:pathLst>
                <a:path w="333375" h="374650">
                  <a:moveTo>
                    <a:pt x="25" y="260032"/>
                  </a:moveTo>
                  <a:lnTo>
                    <a:pt x="0" y="344093"/>
                  </a:lnTo>
                  <a:lnTo>
                    <a:pt x="37027" y="372541"/>
                  </a:lnTo>
                  <a:lnTo>
                    <a:pt x="52984" y="374649"/>
                  </a:lnTo>
                  <a:lnTo>
                    <a:pt x="125831" y="332574"/>
                  </a:lnTo>
                  <a:lnTo>
                    <a:pt x="25" y="260032"/>
                  </a:lnTo>
                  <a:close/>
                </a:path>
                <a:path w="333375" h="374650">
                  <a:moveTo>
                    <a:pt x="251739" y="114693"/>
                  </a:moveTo>
                  <a:lnTo>
                    <a:pt x="251739" y="259968"/>
                  </a:lnTo>
                  <a:lnTo>
                    <a:pt x="324523" y="217995"/>
                  </a:lnTo>
                  <a:lnTo>
                    <a:pt x="330717" y="203027"/>
                  </a:lnTo>
                  <a:lnTo>
                    <a:pt x="332765" y="187324"/>
                  </a:lnTo>
                  <a:lnTo>
                    <a:pt x="330717" y="171622"/>
                  </a:lnTo>
                  <a:lnTo>
                    <a:pt x="324573" y="156743"/>
                  </a:lnTo>
                  <a:lnTo>
                    <a:pt x="251739" y="114693"/>
                  </a:lnTo>
                  <a:close/>
                </a:path>
                <a:path w="333375" h="374650">
                  <a:moveTo>
                    <a:pt x="53098" y="0"/>
                  </a:moveTo>
                  <a:lnTo>
                    <a:pt x="9932" y="17804"/>
                  </a:lnTo>
                  <a:lnTo>
                    <a:pt x="25" y="114680"/>
                  </a:lnTo>
                  <a:lnTo>
                    <a:pt x="125882" y="42113"/>
                  </a:lnTo>
                  <a:lnTo>
                    <a:pt x="52997" y="88"/>
                  </a:lnTo>
                  <a:close/>
                </a:path>
              </a:pathLst>
            </a:custGeom>
            <a:solidFill>
              <a:srgbClr val="F0A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341715" y="6792410"/>
              <a:ext cx="405765" cy="374650"/>
            </a:xfrm>
            <a:custGeom>
              <a:avLst/>
              <a:gdLst/>
              <a:ahLst/>
              <a:cxnLst/>
              <a:rect l="l" t="t" r="r" b="b"/>
              <a:pathLst>
                <a:path w="405765" h="374650">
                  <a:moveTo>
                    <a:pt x="81025" y="30581"/>
                  </a:moveTo>
                  <a:lnTo>
                    <a:pt x="8191" y="156743"/>
                  </a:lnTo>
                  <a:lnTo>
                    <a:pt x="2047" y="171622"/>
                  </a:lnTo>
                  <a:lnTo>
                    <a:pt x="0" y="187325"/>
                  </a:lnTo>
                  <a:lnTo>
                    <a:pt x="2047" y="203027"/>
                  </a:lnTo>
                  <a:lnTo>
                    <a:pt x="8191" y="217906"/>
                  </a:lnTo>
                  <a:lnTo>
                    <a:pt x="81025" y="344055"/>
                  </a:lnTo>
                  <a:lnTo>
                    <a:pt x="81025" y="30581"/>
                  </a:lnTo>
                  <a:close/>
                </a:path>
                <a:path w="405765" h="374650">
                  <a:moveTo>
                    <a:pt x="405561" y="217970"/>
                  </a:moveTo>
                  <a:lnTo>
                    <a:pt x="133997" y="374561"/>
                  </a:lnTo>
                  <a:lnTo>
                    <a:pt x="279666" y="374650"/>
                  </a:lnTo>
                  <a:lnTo>
                    <a:pt x="295628" y="372534"/>
                  </a:lnTo>
                  <a:lnTo>
                    <a:pt x="310254" y="366463"/>
                  </a:lnTo>
                  <a:lnTo>
                    <a:pt x="322832" y="356845"/>
                  </a:lnTo>
                  <a:lnTo>
                    <a:pt x="332651" y="344093"/>
                  </a:lnTo>
                  <a:lnTo>
                    <a:pt x="405561" y="217970"/>
                  </a:lnTo>
                  <a:close/>
                </a:path>
                <a:path w="405765" h="374650">
                  <a:moveTo>
                    <a:pt x="279666" y="0"/>
                  </a:moveTo>
                  <a:lnTo>
                    <a:pt x="133997" y="76"/>
                  </a:lnTo>
                  <a:lnTo>
                    <a:pt x="405561" y="156667"/>
                  </a:lnTo>
                  <a:lnTo>
                    <a:pt x="332651" y="30556"/>
                  </a:lnTo>
                  <a:lnTo>
                    <a:pt x="322832" y="17796"/>
                  </a:lnTo>
                  <a:lnTo>
                    <a:pt x="310254" y="8177"/>
                  </a:lnTo>
                  <a:lnTo>
                    <a:pt x="295628" y="2108"/>
                  </a:lnTo>
                  <a:lnTo>
                    <a:pt x="279666" y="0"/>
                  </a:lnTo>
                  <a:close/>
                </a:path>
              </a:pathLst>
            </a:custGeom>
            <a:solidFill>
              <a:srgbClr val="F07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46845" y="6863155"/>
              <a:ext cx="1257300" cy="57552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0" y="5"/>
              <a:ext cx="11225530" cy="8093709"/>
            </a:xfrm>
            <a:custGeom>
              <a:avLst/>
              <a:gdLst/>
              <a:ahLst/>
              <a:cxnLst/>
              <a:rect l="l" t="t" r="r" b="b"/>
              <a:pathLst>
                <a:path w="11225530" h="8093709">
                  <a:moveTo>
                    <a:pt x="190500" y="266700"/>
                  </a:moveTo>
                  <a:lnTo>
                    <a:pt x="0" y="266700"/>
                  </a:lnTo>
                </a:path>
                <a:path w="11225530" h="8093709">
                  <a:moveTo>
                    <a:pt x="11034903" y="266700"/>
                  </a:moveTo>
                  <a:lnTo>
                    <a:pt x="11225403" y="266700"/>
                  </a:lnTo>
                </a:path>
                <a:path w="11225530" h="8093709">
                  <a:moveTo>
                    <a:pt x="190500" y="7826705"/>
                  </a:moveTo>
                  <a:lnTo>
                    <a:pt x="0" y="7826705"/>
                  </a:lnTo>
                </a:path>
                <a:path w="11225530" h="8093709">
                  <a:moveTo>
                    <a:pt x="11034903" y="7826705"/>
                  </a:moveTo>
                  <a:lnTo>
                    <a:pt x="11225403" y="7826705"/>
                  </a:lnTo>
                </a:path>
                <a:path w="11225530" h="8093709">
                  <a:moveTo>
                    <a:pt x="266700" y="190500"/>
                  </a:moveTo>
                  <a:lnTo>
                    <a:pt x="266700" y="0"/>
                  </a:lnTo>
                </a:path>
                <a:path w="11225530" h="8093709">
                  <a:moveTo>
                    <a:pt x="266700" y="7902905"/>
                  </a:moveTo>
                  <a:lnTo>
                    <a:pt x="266700" y="8093405"/>
                  </a:lnTo>
                </a:path>
                <a:path w="11225530" h="8093709">
                  <a:moveTo>
                    <a:pt x="10958703" y="190500"/>
                  </a:moveTo>
                  <a:lnTo>
                    <a:pt x="10958703" y="0"/>
                  </a:lnTo>
                </a:path>
                <a:path w="11225530" h="8093709">
                  <a:moveTo>
                    <a:pt x="10958703" y="7902905"/>
                  </a:moveTo>
                  <a:lnTo>
                    <a:pt x="10958703" y="8093405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5"/>
              <a:ext cx="11225530" cy="8093709"/>
            </a:xfrm>
            <a:custGeom>
              <a:avLst/>
              <a:gdLst/>
              <a:ahLst/>
              <a:cxnLst/>
              <a:rect l="l" t="t" r="r" b="b"/>
              <a:pathLst>
                <a:path w="11225530" h="8093709">
                  <a:moveTo>
                    <a:pt x="190500" y="266700"/>
                  </a:moveTo>
                  <a:lnTo>
                    <a:pt x="0" y="266700"/>
                  </a:lnTo>
                </a:path>
                <a:path w="11225530" h="8093709">
                  <a:moveTo>
                    <a:pt x="11034903" y="266700"/>
                  </a:moveTo>
                  <a:lnTo>
                    <a:pt x="11225403" y="266700"/>
                  </a:lnTo>
                </a:path>
                <a:path w="11225530" h="8093709">
                  <a:moveTo>
                    <a:pt x="190500" y="7826705"/>
                  </a:moveTo>
                  <a:lnTo>
                    <a:pt x="0" y="7826705"/>
                  </a:lnTo>
                </a:path>
                <a:path w="11225530" h="8093709">
                  <a:moveTo>
                    <a:pt x="11034903" y="7826705"/>
                  </a:moveTo>
                  <a:lnTo>
                    <a:pt x="11225403" y="7826705"/>
                  </a:lnTo>
                </a:path>
                <a:path w="11225530" h="8093709">
                  <a:moveTo>
                    <a:pt x="266700" y="190500"/>
                  </a:moveTo>
                  <a:lnTo>
                    <a:pt x="266700" y="0"/>
                  </a:lnTo>
                </a:path>
                <a:path w="11225530" h="8093709">
                  <a:moveTo>
                    <a:pt x="266700" y="7902905"/>
                  </a:moveTo>
                  <a:lnTo>
                    <a:pt x="266700" y="8093405"/>
                  </a:lnTo>
                </a:path>
                <a:path w="11225530" h="8093709">
                  <a:moveTo>
                    <a:pt x="10958703" y="190500"/>
                  </a:moveTo>
                  <a:lnTo>
                    <a:pt x="10958703" y="0"/>
                  </a:lnTo>
                </a:path>
                <a:path w="11225530" h="8093709">
                  <a:moveTo>
                    <a:pt x="10958703" y="7902905"/>
                  </a:moveTo>
                  <a:lnTo>
                    <a:pt x="10958703" y="809340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84489" y="6874750"/>
            <a:ext cx="3719829" cy="560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85"/>
              </a:lnSpc>
            </a:pPr>
            <a:r>
              <a:rPr sz="1800" b="1" dirty="0">
                <a:solidFill>
                  <a:srgbClr val="231F20"/>
                </a:solidFill>
                <a:latin typeface="Gill Sans MT"/>
                <a:cs typeface="Gill Sans MT"/>
              </a:rPr>
              <a:t>Coventry</a:t>
            </a:r>
            <a:r>
              <a:rPr sz="1800" b="1" spc="7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800" b="1" dirty="0">
                <a:solidFill>
                  <a:srgbClr val="231F20"/>
                </a:solidFill>
                <a:latin typeface="Gill Sans MT"/>
                <a:cs typeface="Gill Sans MT"/>
              </a:rPr>
              <a:t>Adult</a:t>
            </a:r>
            <a:r>
              <a:rPr sz="1800" b="1" spc="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800" b="1" dirty="0">
                <a:solidFill>
                  <a:srgbClr val="231F20"/>
                </a:solidFill>
                <a:latin typeface="Gill Sans MT"/>
                <a:cs typeface="Gill Sans MT"/>
              </a:rPr>
              <a:t>Education</a:t>
            </a:r>
            <a:r>
              <a:rPr sz="1800" b="1" spc="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800" b="1" spc="-10" dirty="0">
                <a:solidFill>
                  <a:srgbClr val="231F20"/>
                </a:solidFill>
                <a:latin typeface="Gill Sans MT"/>
                <a:cs typeface="Gill Sans MT"/>
              </a:rPr>
              <a:t>Service</a:t>
            </a:r>
            <a:endParaRPr sz="18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231F20"/>
                </a:solidFill>
                <a:latin typeface="Gill Sans MT"/>
                <a:cs typeface="Gill Sans MT"/>
              </a:rPr>
              <a:t>promotes</a:t>
            </a:r>
            <a:r>
              <a:rPr sz="1800" b="1" spc="-1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800" b="1" dirty="0">
                <a:solidFill>
                  <a:srgbClr val="231F20"/>
                </a:solidFill>
                <a:latin typeface="Gill Sans MT"/>
                <a:cs typeface="Gill Sans MT"/>
              </a:rPr>
              <a:t>British</a:t>
            </a:r>
            <a:r>
              <a:rPr sz="1800" b="1" spc="-1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800" b="1" spc="40" dirty="0">
                <a:solidFill>
                  <a:srgbClr val="231F20"/>
                </a:solidFill>
                <a:latin typeface="Gill Sans MT"/>
                <a:cs typeface="Gill Sans MT"/>
              </a:rPr>
              <a:t>values</a:t>
            </a:r>
            <a:endParaRPr sz="1800">
              <a:latin typeface="Gill Sans MT"/>
              <a:cs typeface="Gill Sans MT"/>
            </a:endParaRPr>
          </a:p>
        </p:txBody>
      </p:sp>
      <p:pic>
        <p:nvPicPr>
          <p:cNvPr id="1027" name="Picture 2">
            <a:extLst>
              <a:ext uri="{FF2B5EF4-FFF2-40B4-BE49-F238E27FC236}">
                <a16:creationId xmlns:a16="http://schemas.microsoft.com/office/drawing/2014/main" id="{A96C116B-654A-7FBD-C74A-2E342CD2C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498" y="6792406"/>
            <a:ext cx="7112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711" y="158699"/>
            <a:ext cx="10908030" cy="6414135"/>
          </a:xfrm>
          <a:custGeom>
            <a:avLst/>
            <a:gdLst/>
            <a:ahLst/>
            <a:cxnLst/>
            <a:rect l="l" t="t" r="r" b="b"/>
            <a:pathLst>
              <a:path w="10908030" h="6414134">
                <a:moveTo>
                  <a:pt x="0" y="6413919"/>
                </a:moveTo>
                <a:lnTo>
                  <a:pt x="10907991" y="6413919"/>
                </a:lnTo>
                <a:lnTo>
                  <a:pt x="10907991" y="0"/>
                </a:lnTo>
                <a:lnTo>
                  <a:pt x="0" y="0"/>
                </a:lnTo>
                <a:lnTo>
                  <a:pt x="0" y="6413919"/>
                </a:lnTo>
                <a:close/>
              </a:path>
            </a:pathLst>
          </a:custGeom>
          <a:solidFill>
            <a:srgbClr val="5DC4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82282" y="2339076"/>
            <a:ext cx="3244215" cy="3537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2745" marR="54610" indent="-360680">
              <a:lnSpc>
                <a:spcPct val="100000"/>
              </a:lnSpc>
              <a:spcBef>
                <a:spcPts val="100"/>
              </a:spcBef>
              <a:buChar char="•"/>
              <a:tabLst>
                <a:tab pos="372745" algn="l"/>
                <a:tab pos="373380" algn="l"/>
              </a:tabLst>
            </a:pPr>
            <a:r>
              <a:rPr sz="2400" spc="-10" dirty="0">
                <a:solidFill>
                  <a:srgbClr val="FFFFFF"/>
                </a:solidFill>
                <a:latin typeface="Lucida Sans"/>
                <a:cs typeface="Lucida Sans"/>
              </a:rPr>
              <a:t>Democracy</a:t>
            </a:r>
            <a:r>
              <a:rPr sz="2400" spc="-1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Lucida Sans"/>
                <a:cs typeface="Lucida Sans"/>
              </a:rPr>
              <a:t>means “rule</a:t>
            </a:r>
            <a:r>
              <a:rPr sz="2400" spc="-17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400" dirty="0">
                <a:solidFill>
                  <a:srgbClr val="FFFFFF"/>
                </a:solidFill>
                <a:latin typeface="Lucida Sans"/>
                <a:cs typeface="Lucida Sans"/>
              </a:rPr>
              <a:t>by</a:t>
            </a:r>
            <a:r>
              <a:rPr sz="2400" spc="-1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Lucida Sans"/>
                <a:cs typeface="Lucida Sans"/>
              </a:rPr>
              <a:t>the</a:t>
            </a:r>
            <a:r>
              <a:rPr sz="2400" spc="-1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Lucida Sans"/>
                <a:cs typeface="Lucida Sans"/>
              </a:rPr>
              <a:t>people”</a:t>
            </a:r>
            <a:endParaRPr sz="2400">
              <a:latin typeface="Lucida Sans"/>
              <a:cs typeface="Lucida Sans"/>
            </a:endParaRPr>
          </a:p>
          <a:p>
            <a:pPr marL="372745" indent="-360680">
              <a:lnSpc>
                <a:spcPct val="100000"/>
              </a:lnSpc>
              <a:spcBef>
                <a:spcPts val="575"/>
              </a:spcBef>
              <a:buChar char="•"/>
              <a:tabLst>
                <a:tab pos="372745" algn="l"/>
                <a:tab pos="373380" algn="l"/>
              </a:tabLst>
            </a:pPr>
            <a:r>
              <a:rPr sz="2400" dirty="0">
                <a:solidFill>
                  <a:srgbClr val="FFFFFF"/>
                </a:solidFill>
                <a:latin typeface="Lucida Sans"/>
                <a:cs typeface="Lucida Sans"/>
              </a:rPr>
              <a:t>Our</a:t>
            </a:r>
            <a:r>
              <a:rPr sz="2400" spc="-1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Lucida Sans"/>
                <a:cs typeface="Lucida Sans"/>
              </a:rPr>
              <a:t>opinions</a:t>
            </a:r>
            <a:r>
              <a:rPr sz="2400" spc="-1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Lucida Sans"/>
                <a:cs typeface="Lucida Sans"/>
              </a:rPr>
              <a:t>count</a:t>
            </a:r>
            <a:endParaRPr sz="2400">
              <a:latin typeface="Lucida Sans"/>
              <a:cs typeface="Lucida Sans"/>
            </a:endParaRPr>
          </a:p>
          <a:p>
            <a:pPr marL="372745" marR="407034" indent="-360680">
              <a:lnSpc>
                <a:spcPct val="100000"/>
              </a:lnSpc>
              <a:spcBef>
                <a:spcPts val="570"/>
              </a:spcBef>
              <a:buChar char="•"/>
              <a:tabLst>
                <a:tab pos="372745" algn="l"/>
                <a:tab pos="373380" algn="l"/>
              </a:tabLst>
            </a:pPr>
            <a:r>
              <a:rPr sz="2400" dirty="0">
                <a:solidFill>
                  <a:srgbClr val="FFFFFF"/>
                </a:solidFill>
                <a:latin typeface="Lucida Sans"/>
                <a:cs typeface="Lucida Sans"/>
              </a:rPr>
              <a:t>Everyone</a:t>
            </a:r>
            <a:r>
              <a:rPr sz="2400" spc="-114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Lucida Sans"/>
                <a:cs typeface="Lucida Sans"/>
              </a:rPr>
              <a:t>has</a:t>
            </a:r>
            <a:r>
              <a:rPr sz="2400" spc="-114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Lucida Sans"/>
                <a:cs typeface="Lucida Sans"/>
              </a:rPr>
              <a:t>the </a:t>
            </a:r>
            <a:r>
              <a:rPr sz="2400" spc="-45" dirty="0">
                <a:solidFill>
                  <a:srgbClr val="FFFFFF"/>
                </a:solidFill>
                <a:latin typeface="Lucida Sans"/>
                <a:cs typeface="Lucida Sans"/>
              </a:rPr>
              <a:t>right</a:t>
            </a:r>
            <a:r>
              <a:rPr sz="2400" spc="-1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Lucida Sans"/>
                <a:cs typeface="Lucida Sans"/>
              </a:rPr>
              <a:t>to</a:t>
            </a:r>
            <a:r>
              <a:rPr sz="2400" spc="-1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Lucida Sans"/>
                <a:cs typeface="Lucida Sans"/>
              </a:rPr>
              <a:t>vote</a:t>
            </a:r>
            <a:endParaRPr sz="2400">
              <a:latin typeface="Lucida Sans"/>
              <a:cs typeface="Lucida Sans"/>
            </a:endParaRPr>
          </a:p>
          <a:p>
            <a:pPr marL="372745" marR="5080" indent="-360680">
              <a:lnSpc>
                <a:spcPct val="100000"/>
              </a:lnSpc>
              <a:spcBef>
                <a:spcPts val="575"/>
              </a:spcBef>
              <a:buChar char="•"/>
              <a:tabLst>
                <a:tab pos="372745" algn="l"/>
                <a:tab pos="373380" algn="l"/>
              </a:tabLst>
            </a:pPr>
            <a:r>
              <a:rPr sz="2400" dirty="0">
                <a:solidFill>
                  <a:srgbClr val="FFFFFF"/>
                </a:solidFill>
                <a:latin typeface="Lucida Sans"/>
                <a:cs typeface="Lucida Sans"/>
              </a:rPr>
              <a:t>Laws</a:t>
            </a:r>
            <a:r>
              <a:rPr sz="2400" spc="-1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sz="2400" spc="-1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Lucida Sans"/>
                <a:cs typeface="Lucida Sans"/>
              </a:rPr>
              <a:t>important </a:t>
            </a:r>
            <a:r>
              <a:rPr sz="2400" spc="-35" dirty="0">
                <a:solidFill>
                  <a:srgbClr val="FFFFFF"/>
                </a:solidFill>
                <a:latin typeface="Lucida Sans"/>
                <a:cs typeface="Lucida Sans"/>
              </a:rPr>
              <a:t>decisions</a:t>
            </a:r>
            <a:r>
              <a:rPr sz="2400" spc="-1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Lucida Sans"/>
                <a:cs typeface="Lucida Sans"/>
              </a:rPr>
              <a:t>are</a:t>
            </a:r>
            <a:r>
              <a:rPr sz="2400" spc="-1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Lucida Sans"/>
                <a:cs typeface="Lucida Sans"/>
              </a:rPr>
              <a:t>made </a:t>
            </a:r>
            <a:r>
              <a:rPr sz="2400" dirty="0">
                <a:solidFill>
                  <a:srgbClr val="FFFFFF"/>
                </a:solidFill>
                <a:latin typeface="Lucida Sans"/>
                <a:cs typeface="Lucida Sans"/>
              </a:rPr>
              <a:t>by</a:t>
            </a:r>
            <a:r>
              <a:rPr sz="2400" spc="-17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Lucida Sans"/>
                <a:cs typeface="Lucida Sans"/>
              </a:rPr>
              <a:t>elected representatives</a:t>
            </a:r>
            <a:endParaRPr sz="2400">
              <a:latin typeface="Lucida Sans"/>
              <a:cs typeface="Lucida San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83734" y="174620"/>
            <a:ext cx="6117590" cy="7385684"/>
            <a:chOff x="495095" y="313059"/>
            <a:chExt cx="6117590" cy="7385684"/>
          </a:xfrm>
        </p:grpSpPr>
        <p:sp>
          <p:nvSpPr>
            <p:cNvPr id="5" name="object 5"/>
            <p:cNvSpPr/>
            <p:nvPr/>
          </p:nvSpPr>
          <p:spPr>
            <a:xfrm>
              <a:off x="730008" y="485775"/>
              <a:ext cx="5834380" cy="6087110"/>
            </a:xfrm>
            <a:custGeom>
              <a:avLst/>
              <a:gdLst/>
              <a:ahLst/>
              <a:cxnLst/>
              <a:rect l="l" t="t" r="r" b="b"/>
              <a:pathLst>
                <a:path w="5834380" h="6087109">
                  <a:moveTo>
                    <a:pt x="0" y="6086843"/>
                  </a:moveTo>
                  <a:lnTo>
                    <a:pt x="5833872" y="6086843"/>
                  </a:lnTo>
                  <a:lnTo>
                    <a:pt x="5833872" y="0"/>
                  </a:lnTo>
                  <a:lnTo>
                    <a:pt x="0" y="0"/>
                  </a:lnTo>
                  <a:lnTo>
                    <a:pt x="0" y="6086843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5095" y="313059"/>
              <a:ext cx="6117126" cy="738525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 rot="1500000">
            <a:off x="1402527" y="3338227"/>
            <a:ext cx="4340094" cy="787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100"/>
              </a:lnSpc>
            </a:pPr>
            <a:r>
              <a:rPr sz="6200" b="1" spc="-10" dirty="0">
                <a:solidFill>
                  <a:srgbClr val="231F20"/>
                </a:solidFill>
                <a:latin typeface="Gill Sans MT"/>
                <a:cs typeface="Gill Sans MT"/>
              </a:rPr>
              <a:t>Democracy</a:t>
            </a:r>
            <a:endParaRPr sz="6200">
              <a:latin typeface="Gill Sans MT"/>
              <a:cs typeface="Gill Sans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320528" y="1148652"/>
            <a:ext cx="3851910" cy="793115"/>
            <a:chOff x="6320528" y="1148652"/>
            <a:chExt cx="3851910" cy="793115"/>
          </a:xfrm>
        </p:grpSpPr>
        <p:sp>
          <p:nvSpPr>
            <p:cNvPr id="9" name="object 9"/>
            <p:cNvSpPr/>
            <p:nvPr/>
          </p:nvSpPr>
          <p:spPr>
            <a:xfrm>
              <a:off x="6399437" y="1238752"/>
              <a:ext cx="3773170" cy="702945"/>
            </a:xfrm>
            <a:custGeom>
              <a:avLst/>
              <a:gdLst/>
              <a:ahLst/>
              <a:cxnLst/>
              <a:rect l="l" t="t" r="r" b="b"/>
              <a:pathLst>
                <a:path w="3773170" h="702944">
                  <a:moveTo>
                    <a:pt x="3772966" y="0"/>
                  </a:moveTo>
                  <a:lnTo>
                    <a:pt x="0" y="99110"/>
                  </a:lnTo>
                  <a:lnTo>
                    <a:pt x="0" y="702779"/>
                  </a:lnTo>
                  <a:lnTo>
                    <a:pt x="3772966" y="702779"/>
                  </a:lnTo>
                  <a:lnTo>
                    <a:pt x="377296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320528" y="1148652"/>
              <a:ext cx="3773170" cy="702945"/>
            </a:xfrm>
            <a:custGeom>
              <a:avLst/>
              <a:gdLst/>
              <a:ahLst/>
              <a:cxnLst/>
              <a:rect l="l" t="t" r="r" b="b"/>
              <a:pathLst>
                <a:path w="3773170" h="702944">
                  <a:moveTo>
                    <a:pt x="3772966" y="0"/>
                  </a:moveTo>
                  <a:lnTo>
                    <a:pt x="0" y="99110"/>
                  </a:lnTo>
                  <a:lnTo>
                    <a:pt x="0" y="702779"/>
                  </a:lnTo>
                  <a:lnTo>
                    <a:pt x="3772966" y="702779"/>
                  </a:lnTo>
                  <a:lnTo>
                    <a:pt x="3772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451986" y="1240374"/>
            <a:ext cx="34188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85" dirty="0">
                <a:solidFill>
                  <a:srgbClr val="231F20"/>
                </a:solidFill>
                <a:latin typeface="Gill Sans MT"/>
                <a:cs typeface="Gill Sans MT"/>
              </a:rPr>
              <a:t>What </a:t>
            </a:r>
            <a:r>
              <a:rPr sz="3200" spc="55" dirty="0">
                <a:solidFill>
                  <a:srgbClr val="231F20"/>
                </a:solidFill>
                <a:latin typeface="Gill Sans MT"/>
                <a:cs typeface="Gill Sans MT"/>
              </a:rPr>
              <a:t>this</a:t>
            </a:r>
            <a:r>
              <a:rPr sz="3200" spc="-8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3200" spc="60" dirty="0">
                <a:solidFill>
                  <a:srgbClr val="231F20"/>
                </a:solidFill>
                <a:latin typeface="Gill Sans MT"/>
                <a:cs typeface="Gill Sans MT"/>
              </a:rPr>
              <a:t>means:</a:t>
            </a:r>
            <a:endParaRPr sz="3200">
              <a:latin typeface="Gill Sans MT"/>
              <a:cs typeface="Gill Sans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0" y="5"/>
            <a:ext cx="11225530" cy="8093709"/>
            <a:chOff x="0" y="5"/>
            <a:chExt cx="11225530" cy="8093709"/>
          </a:xfrm>
        </p:grpSpPr>
        <p:sp>
          <p:nvSpPr>
            <p:cNvPr id="13" name="object 13"/>
            <p:cNvSpPr/>
            <p:nvPr/>
          </p:nvSpPr>
          <p:spPr>
            <a:xfrm>
              <a:off x="158711" y="6572618"/>
              <a:ext cx="10908030" cy="1362075"/>
            </a:xfrm>
            <a:custGeom>
              <a:avLst/>
              <a:gdLst/>
              <a:ahLst/>
              <a:cxnLst/>
              <a:rect l="l" t="t" r="r" b="b"/>
              <a:pathLst>
                <a:path w="10908030" h="1362075">
                  <a:moveTo>
                    <a:pt x="10907991" y="0"/>
                  </a:moveTo>
                  <a:lnTo>
                    <a:pt x="0" y="0"/>
                  </a:lnTo>
                  <a:lnTo>
                    <a:pt x="0" y="1362074"/>
                  </a:lnTo>
                  <a:lnTo>
                    <a:pt x="10907991" y="1362074"/>
                  </a:lnTo>
                  <a:lnTo>
                    <a:pt x="109079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8711" y="7635595"/>
              <a:ext cx="1855470" cy="299720"/>
            </a:xfrm>
            <a:custGeom>
              <a:avLst/>
              <a:gdLst/>
              <a:ahLst/>
              <a:cxnLst/>
              <a:rect l="l" t="t" r="r" b="b"/>
              <a:pathLst>
                <a:path w="1855470" h="299720">
                  <a:moveTo>
                    <a:pt x="1854911" y="0"/>
                  </a:moveTo>
                  <a:lnTo>
                    <a:pt x="0" y="0"/>
                  </a:lnTo>
                  <a:lnTo>
                    <a:pt x="0" y="299097"/>
                  </a:lnTo>
                  <a:lnTo>
                    <a:pt x="1854911" y="299097"/>
                  </a:lnTo>
                  <a:lnTo>
                    <a:pt x="1854911" y="0"/>
                  </a:lnTo>
                  <a:close/>
                </a:path>
              </a:pathLst>
            </a:custGeom>
            <a:solidFill>
              <a:srgbClr val="00B3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013623" y="7635595"/>
              <a:ext cx="1789430" cy="299720"/>
            </a:xfrm>
            <a:custGeom>
              <a:avLst/>
              <a:gdLst/>
              <a:ahLst/>
              <a:cxnLst/>
              <a:rect l="l" t="t" r="r" b="b"/>
              <a:pathLst>
                <a:path w="1789429" h="299720">
                  <a:moveTo>
                    <a:pt x="1789023" y="0"/>
                  </a:moveTo>
                  <a:lnTo>
                    <a:pt x="0" y="0"/>
                  </a:lnTo>
                  <a:lnTo>
                    <a:pt x="0" y="299097"/>
                  </a:lnTo>
                  <a:lnTo>
                    <a:pt x="1789023" y="299097"/>
                  </a:lnTo>
                  <a:lnTo>
                    <a:pt x="1789023" y="0"/>
                  </a:lnTo>
                  <a:close/>
                </a:path>
              </a:pathLst>
            </a:custGeom>
            <a:solidFill>
              <a:srgbClr val="E72E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02646" y="7635595"/>
              <a:ext cx="1789430" cy="299720"/>
            </a:xfrm>
            <a:custGeom>
              <a:avLst/>
              <a:gdLst/>
              <a:ahLst/>
              <a:cxnLst/>
              <a:rect l="l" t="t" r="r" b="b"/>
              <a:pathLst>
                <a:path w="1789429" h="299720">
                  <a:moveTo>
                    <a:pt x="1789010" y="0"/>
                  </a:moveTo>
                  <a:lnTo>
                    <a:pt x="0" y="0"/>
                  </a:lnTo>
                  <a:lnTo>
                    <a:pt x="0" y="299097"/>
                  </a:lnTo>
                  <a:lnTo>
                    <a:pt x="1789010" y="299097"/>
                  </a:lnTo>
                  <a:lnTo>
                    <a:pt x="1789010" y="0"/>
                  </a:lnTo>
                  <a:close/>
                </a:path>
              </a:pathLst>
            </a:custGeom>
            <a:solidFill>
              <a:srgbClr val="FCE8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591657" y="7635595"/>
              <a:ext cx="1789430" cy="299720"/>
            </a:xfrm>
            <a:custGeom>
              <a:avLst/>
              <a:gdLst/>
              <a:ahLst/>
              <a:cxnLst/>
              <a:rect l="l" t="t" r="r" b="b"/>
              <a:pathLst>
                <a:path w="1789429" h="299720">
                  <a:moveTo>
                    <a:pt x="1789010" y="0"/>
                  </a:moveTo>
                  <a:lnTo>
                    <a:pt x="0" y="0"/>
                  </a:lnTo>
                  <a:lnTo>
                    <a:pt x="0" y="299097"/>
                  </a:lnTo>
                  <a:lnTo>
                    <a:pt x="1789010" y="299097"/>
                  </a:lnTo>
                  <a:lnTo>
                    <a:pt x="1789010" y="0"/>
                  </a:lnTo>
                  <a:close/>
                </a:path>
              </a:pathLst>
            </a:custGeom>
            <a:solidFill>
              <a:srgbClr val="682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380668" y="7635595"/>
              <a:ext cx="1789430" cy="299720"/>
            </a:xfrm>
            <a:custGeom>
              <a:avLst/>
              <a:gdLst/>
              <a:ahLst/>
              <a:cxnLst/>
              <a:rect l="l" t="t" r="r" b="b"/>
              <a:pathLst>
                <a:path w="1789429" h="299720">
                  <a:moveTo>
                    <a:pt x="1789010" y="0"/>
                  </a:moveTo>
                  <a:lnTo>
                    <a:pt x="0" y="0"/>
                  </a:lnTo>
                  <a:lnTo>
                    <a:pt x="0" y="299097"/>
                  </a:lnTo>
                  <a:lnTo>
                    <a:pt x="1789010" y="299097"/>
                  </a:lnTo>
                  <a:lnTo>
                    <a:pt x="1789010" y="0"/>
                  </a:lnTo>
                  <a:close/>
                </a:path>
              </a:pathLst>
            </a:custGeom>
            <a:solidFill>
              <a:srgbClr val="F7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169679" y="7635595"/>
              <a:ext cx="1897380" cy="299720"/>
            </a:xfrm>
            <a:custGeom>
              <a:avLst/>
              <a:gdLst/>
              <a:ahLst/>
              <a:cxnLst/>
              <a:rect l="l" t="t" r="r" b="b"/>
              <a:pathLst>
                <a:path w="1897379" h="299720">
                  <a:moveTo>
                    <a:pt x="1897011" y="0"/>
                  </a:moveTo>
                  <a:lnTo>
                    <a:pt x="0" y="0"/>
                  </a:lnTo>
                  <a:lnTo>
                    <a:pt x="0" y="299097"/>
                  </a:lnTo>
                  <a:lnTo>
                    <a:pt x="1897011" y="299097"/>
                  </a:lnTo>
                  <a:lnTo>
                    <a:pt x="1897011" y="0"/>
                  </a:lnTo>
                  <a:close/>
                </a:path>
              </a:pathLst>
            </a:custGeom>
            <a:solidFill>
              <a:srgbClr val="D31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41827" y="6845991"/>
              <a:ext cx="972868" cy="59120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10700" y="6742178"/>
              <a:ext cx="1302735" cy="62842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43694" y="7222175"/>
              <a:ext cx="1009802" cy="21471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422716" y="6792406"/>
              <a:ext cx="333375" cy="374650"/>
            </a:xfrm>
            <a:custGeom>
              <a:avLst/>
              <a:gdLst/>
              <a:ahLst/>
              <a:cxnLst/>
              <a:rect l="l" t="t" r="r" b="b"/>
              <a:pathLst>
                <a:path w="333375" h="374650">
                  <a:moveTo>
                    <a:pt x="25" y="260032"/>
                  </a:moveTo>
                  <a:lnTo>
                    <a:pt x="0" y="344093"/>
                  </a:lnTo>
                  <a:lnTo>
                    <a:pt x="37027" y="372541"/>
                  </a:lnTo>
                  <a:lnTo>
                    <a:pt x="52984" y="374649"/>
                  </a:lnTo>
                  <a:lnTo>
                    <a:pt x="125831" y="332574"/>
                  </a:lnTo>
                  <a:lnTo>
                    <a:pt x="25" y="260032"/>
                  </a:lnTo>
                  <a:close/>
                </a:path>
                <a:path w="333375" h="374650">
                  <a:moveTo>
                    <a:pt x="251739" y="114693"/>
                  </a:moveTo>
                  <a:lnTo>
                    <a:pt x="251739" y="259968"/>
                  </a:lnTo>
                  <a:lnTo>
                    <a:pt x="324523" y="217995"/>
                  </a:lnTo>
                  <a:lnTo>
                    <a:pt x="330717" y="203027"/>
                  </a:lnTo>
                  <a:lnTo>
                    <a:pt x="332765" y="187324"/>
                  </a:lnTo>
                  <a:lnTo>
                    <a:pt x="330717" y="171622"/>
                  </a:lnTo>
                  <a:lnTo>
                    <a:pt x="324573" y="156743"/>
                  </a:lnTo>
                  <a:lnTo>
                    <a:pt x="251739" y="114693"/>
                  </a:lnTo>
                  <a:close/>
                </a:path>
                <a:path w="333375" h="374650">
                  <a:moveTo>
                    <a:pt x="53098" y="0"/>
                  </a:moveTo>
                  <a:lnTo>
                    <a:pt x="9932" y="17804"/>
                  </a:lnTo>
                  <a:lnTo>
                    <a:pt x="25" y="114680"/>
                  </a:lnTo>
                  <a:lnTo>
                    <a:pt x="125882" y="42113"/>
                  </a:lnTo>
                  <a:lnTo>
                    <a:pt x="52997" y="88"/>
                  </a:lnTo>
                  <a:close/>
                </a:path>
              </a:pathLst>
            </a:custGeom>
            <a:solidFill>
              <a:srgbClr val="F0A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341715" y="6792410"/>
              <a:ext cx="405765" cy="374650"/>
            </a:xfrm>
            <a:custGeom>
              <a:avLst/>
              <a:gdLst/>
              <a:ahLst/>
              <a:cxnLst/>
              <a:rect l="l" t="t" r="r" b="b"/>
              <a:pathLst>
                <a:path w="405765" h="374650">
                  <a:moveTo>
                    <a:pt x="81025" y="30581"/>
                  </a:moveTo>
                  <a:lnTo>
                    <a:pt x="8191" y="156743"/>
                  </a:lnTo>
                  <a:lnTo>
                    <a:pt x="2047" y="171622"/>
                  </a:lnTo>
                  <a:lnTo>
                    <a:pt x="0" y="187325"/>
                  </a:lnTo>
                  <a:lnTo>
                    <a:pt x="2047" y="203027"/>
                  </a:lnTo>
                  <a:lnTo>
                    <a:pt x="8191" y="217906"/>
                  </a:lnTo>
                  <a:lnTo>
                    <a:pt x="81025" y="344055"/>
                  </a:lnTo>
                  <a:lnTo>
                    <a:pt x="81025" y="30581"/>
                  </a:lnTo>
                  <a:close/>
                </a:path>
                <a:path w="405765" h="374650">
                  <a:moveTo>
                    <a:pt x="405561" y="217970"/>
                  </a:moveTo>
                  <a:lnTo>
                    <a:pt x="133997" y="374561"/>
                  </a:lnTo>
                  <a:lnTo>
                    <a:pt x="279666" y="374650"/>
                  </a:lnTo>
                  <a:lnTo>
                    <a:pt x="295628" y="372534"/>
                  </a:lnTo>
                  <a:lnTo>
                    <a:pt x="310254" y="366463"/>
                  </a:lnTo>
                  <a:lnTo>
                    <a:pt x="322832" y="356845"/>
                  </a:lnTo>
                  <a:lnTo>
                    <a:pt x="332651" y="344093"/>
                  </a:lnTo>
                  <a:lnTo>
                    <a:pt x="405561" y="217970"/>
                  </a:lnTo>
                  <a:close/>
                </a:path>
                <a:path w="405765" h="374650">
                  <a:moveTo>
                    <a:pt x="279666" y="0"/>
                  </a:moveTo>
                  <a:lnTo>
                    <a:pt x="133997" y="76"/>
                  </a:lnTo>
                  <a:lnTo>
                    <a:pt x="405561" y="156667"/>
                  </a:lnTo>
                  <a:lnTo>
                    <a:pt x="332651" y="30556"/>
                  </a:lnTo>
                  <a:lnTo>
                    <a:pt x="322832" y="17796"/>
                  </a:lnTo>
                  <a:lnTo>
                    <a:pt x="310254" y="8177"/>
                  </a:lnTo>
                  <a:lnTo>
                    <a:pt x="295628" y="2108"/>
                  </a:lnTo>
                  <a:lnTo>
                    <a:pt x="279666" y="0"/>
                  </a:lnTo>
                  <a:close/>
                </a:path>
              </a:pathLst>
            </a:custGeom>
            <a:solidFill>
              <a:srgbClr val="F07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46845" y="6863155"/>
              <a:ext cx="1257300" cy="57552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0" y="5"/>
              <a:ext cx="11225530" cy="8093709"/>
            </a:xfrm>
            <a:custGeom>
              <a:avLst/>
              <a:gdLst/>
              <a:ahLst/>
              <a:cxnLst/>
              <a:rect l="l" t="t" r="r" b="b"/>
              <a:pathLst>
                <a:path w="11225530" h="8093709">
                  <a:moveTo>
                    <a:pt x="190500" y="266700"/>
                  </a:moveTo>
                  <a:lnTo>
                    <a:pt x="0" y="266700"/>
                  </a:lnTo>
                </a:path>
                <a:path w="11225530" h="8093709">
                  <a:moveTo>
                    <a:pt x="11034903" y="266700"/>
                  </a:moveTo>
                  <a:lnTo>
                    <a:pt x="11225403" y="266700"/>
                  </a:lnTo>
                </a:path>
                <a:path w="11225530" h="8093709">
                  <a:moveTo>
                    <a:pt x="190500" y="7826705"/>
                  </a:moveTo>
                  <a:lnTo>
                    <a:pt x="0" y="7826705"/>
                  </a:lnTo>
                </a:path>
                <a:path w="11225530" h="8093709">
                  <a:moveTo>
                    <a:pt x="11034903" y="7826705"/>
                  </a:moveTo>
                  <a:lnTo>
                    <a:pt x="11225403" y="7826705"/>
                  </a:lnTo>
                </a:path>
                <a:path w="11225530" h="8093709">
                  <a:moveTo>
                    <a:pt x="266700" y="190500"/>
                  </a:moveTo>
                  <a:lnTo>
                    <a:pt x="266700" y="0"/>
                  </a:lnTo>
                </a:path>
                <a:path w="11225530" h="8093709">
                  <a:moveTo>
                    <a:pt x="266700" y="7902905"/>
                  </a:moveTo>
                  <a:lnTo>
                    <a:pt x="266700" y="8093405"/>
                  </a:lnTo>
                </a:path>
                <a:path w="11225530" h="8093709">
                  <a:moveTo>
                    <a:pt x="10958703" y="190500"/>
                  </a:moveTo>
                  <a:lnTo>
                    <a:pt x="10958703" y="0"/>
                  </a:lnTo>
                </a:path>
                <a:path w="11225530" h="8093709">
                  <a:moveTo>
                    <a:pt x="10958703" y="7902905"/>
                  </a:moveTo>
                  <a:lnTo>
                    <a:pt x="10958703" y="8093405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0" y="5"/>
              <a:ext cx="11225530" cy="8093709"/>
            </a:xfrm>
            <a:custGeom>
              <a:avLst/>
              <a:gdLst/>
              <a:ahLst/>
              <a:cxnLst/>
              <a:rect l="l" t="t" r="r" b="b"/>
              <a:pathLst>
                <a:path w="11225530" h="8093709">
                  <a:moveTo>
                    <a:pt x="190500" y="266700"/>
                  </a:moveTo>
                  <a:lnTo>
                    <a:pt x="0" y="266700"/>
                  </a:lnTo>
                </a:path>
                <a:path w="11225530" h="8093709">
                  <a:moveTo>
                    <a:pt x="11034903" y="266700"/>
                  </a:moveTo>
                  <a:lnTo>
                    <a:pt x="11225403" y="266700"/>
                  </a:lnTo>
                </a:path>
                <a:path w="11225530" h="8093709">
                  <a:moveTo>
                    <a:pt x="190500" y="7826705"/>
                  </a:moveTo>
                  <a:lnTo>
                    <a:pt x="0" y="7826705"/>
                  </a:lnTo>
                </a:path>
                <a:path w="11225530" h="8093709">
                  <a:moveTo>
                    <a:pt x="11034903" y="7826705"/>
                  </a:moveTo>
                  <a:lnTo>
                    <a:pt x="11225403" y="7826705"/>
                  </a:lnTo>
                </a:path>
                <a:path w="11225530" h="8093709">
                  <a:moveTo>
                    <a:pt x="266700" y="190500"/>
                  </a:moveTo>
                  <a:lnTo>
                    <a:pt x="266700" y="0"/>
                  </a:lnTo>
                </a:path>
                <a:path w="11225530" h="8093709">
                  <a:moveTo>
                    <a:pt x="266700" y="7902905"/>
                  </a:moveTo>
                  <a:lnTo>
                    <a:pt x="266700" y="8093405"/>
                  </a:lnTo>
                </a:path>
                <a:path w="11225530" h="8093709">
                  <a:moveTo>
                    <a:pt x="10958703" y="190500"/>
                  </a:moveTo>
                  <a:lnTo>
                    <a:pt x="10958703" y="0"/>
                  </a:lnTo>
                </a:path>
                <a:path w="11225530" h="8093709">
                  <a:moveTo>
                    <a:pt x="10958703" y="7902905"/>
                  </a:moveTo>
                  <a:lnTo>
                    <a:pt x="10958703" y="809340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84489" y="6874750"/>
            <a:ext cx="3719829" cy="560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85"/>
              </a:lnSpc>
            </a:pPr>
            <a:r>
              <a:rPr sz="1800" b="1" dirty="0">
                <a:solidFill>
                  <a:srgbClr val="231F20"/>
                </a:solidFill>
                <a:latin typeface="Gill Sans MT"/>
                <a:cs typeface="Gill Sans MT"/>
              </a:rPr>
              <a:t>Coventry</a:t>
            </a:r>
            <a:r>
              <a:rPr sz="1800" b="1" spc="7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800" b="1" dirty="0">
                <a:solidFill>
                  <a:srgbClr val="231F20"/>
                </a:solidFill>
                <a:latin typeface="Gill Sans MT"/>
                <a:cs typeface="Gill Sans MT"/>
              </a:rPr>
              <a:t>Adult</a:t>
            </a:r>
            <a:r>
              <a:rPr sz="1800" b="1" spc="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800" b="1" dirty="0">
                <a:solidFill>
                  <a:srgbClr val="231F20"/>
                </a:solidFill>
                <a:latin typeface="Gill Sans MT"/>
                <a:cs typeface="Gill Sans MT"/>
              </a:rPr>
              <a:t>Education</a:t>
            </a:r>
            <a:r>
              <a:rPr sz="1800" b="1" spc="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800" b="1" spc="-10" dirty="0">
                <a:solidFill>
                  <a:srgbClr val="231F20"/>
                </a:solidFill>
                <a:latin typeface="Gill Sans MT"/>
                <a:cs typeface="Gill Sans MT"/>
              </a:rPr>
              <a:t>Service</a:t>
            </a:r>
            <a:endParaRPr sz="18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231F20"/>
                </a:solidFill>
                <a:latin typeface="Gill Sans MT"/>
                <a:cs typeface="Gill Sans MT"/>
              </a:rPr>
              <a:t>promotes</a:t>
            </a:r>
            <a:r>
              <a:rPr sz="1800" b="1" spc="-1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800" b="1" dirty="0">
                <a:solidFill>
                  <a:srgbClr val="231F20"/>
                </a:solidFill>
                <a:latin typeface="Gill Sans MT"/>
                <a:cs typeface="Gill Sans MT"/>
              </a:rPr>
              <a:t>British</a:t>
            </a:r>
            <a:r>
              <a:rPr sz="1800" b="1" spc="-1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800" b="1" spc="40" dirty="0">
                <a:solidFill>
                  <a:srgbClr val="231F20"/>
                </a:solidFill>
                <a:latin typeface="Gill Sans MT"/>
                <a:cs typeface="Gill Sans MT"/>
              </a:rPr>
              <a:t>values</a:t>
            </a:r>
            <a:endParaRPr sz="1800">
              <a:latin typeface="Gill Sans MT"/>
              <a:cs typeface="Gill Sans MT"/>
            </a:endParaRPr>
          </a:p>
        </p:txBody>
      </p:sp>
      <p:pic>
        <p:nvPicPr>
          <p:cNvPr id="2051" name="Picture 2">
            <a:extLst>
              <a:ext uri="{FF2B5EF4-FFF2-40B4-BE49-F238E27FC236}">
                <a16:creationId xmlns:a16="http://schemas.microsoft.com/office/drawing/2014/main" id="{EDB53E84-FFE8-B659-B852-6EE65F2F0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705" y="6795317"/>
            <a:ext cx="7112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f030db69-1d5c-4c1f-887a-00e75fed0d5c">
      <Terms xmlns="http://schemas.microsoft.com/office/infopath/2007/PartnerControls"/>
    </TaxKeywordTaxHTField>
    <dc4525bf4a704db985c3696ff43c56c8 xmlns="f030db69-1d5c-4c1f-887a-00e75fed0d5c">
      <Terms xmlns="http://schemas.microsoft.com/office/infopath/2007/PartnerControls"/>
    </dc4525bf4a704db985c3696ff43c56c8>
    <Expire_x0020_in xmlns="f030db69-1d5c-4c1f-887a-00e75fed0d5c">3</Expire_x0020_in>
    <TaxCatchAll xmlns="f030db69-1d5c-4c1f-887a-00e75fed0d5c">
      <Value>1051</Value>
    </TaxCatchAll>
    <Document_x0020_Expires_x0020_On xmlns="f030db69-1d5c-4c1f-887a-00e75fed0d5c">2027-08-06T23:00:00+00:00</Document_x0020_Expires_x0020_On>
    <b0aae251cd5f4b7dbd6fa4992b52a58b xmlns="f030db69-1d5c-4c1f-887a-00e75fed0d5c">
      <Terms xmlns="http://schemas.microsoft.com/office/infopath/2007/PartnerControls">
        <TermInfo xmlns="http://schemas.microsoft.com/office/infopath/2007/PartnerControls">
          <TermName xmlns="http://schemas.microsoft.com/office/infopath/2007/PartnerControls">Adult Education</TermName>
          <TermId xmlns="http://schemas.microsoft.com/office/infopath/2007/PartnerControls">d8cbbe7f-a831-46be-88c7-7ed69adc6c30</TermId>
        </TermInfo>
      </Terms>
    </b0aae251cd5f4b7dbd6fa4992b52a58b>
  </documentManagement>
</p:properties>
</file>

<file path=customXml/item3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Version=16.0.0.0, Culture=neutral, PublicKeyToken=71e9bce111e9429c</Assembly>
    <Class>Microsoft.Office.RecordsManagement.Internal.UpdateExpireDate</Class>
    <Data/>
    <Filter/>
  </Receiver>
</spe:Receivers>
</file>

<file path=customXml/item4.xml><?xml version="1.0" encoding="utf-8"?>
<?mso-contentType ?>
<SharedContentType xmlns="Microsoft.SharePoint.Taxonomy.ContentTypeSync" SourceId="6ed0261d-8e1d-4a30-b593-96d7f0c84e13" ContentTypeId="0x01010091769D3ADCDDBD418A5720563395FE8701" PreviousValue="false"/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Word Document" ma:contentTypeID="0x01010091769D3ADCDDBD418A5720563395FE870100672F6D20F1174D4AB163A28E51A76897" ma:contentTypeVersion="11" ma:contentTypeDescription="" ma:contentTypeScope="" ma:versionID="57d2767d64cda0a34edf427fa466b5a5">
  <xsd:schema xmlns:xsd="http://www.w3.org/2001/XMLSchema" xmlns:xs="http://www.w3.org/2001/XMLSchema" xmlns:p="http://schemas.microsoft.com/office/2006/metadata/properties" xmlns:ns1="http://schemas.microsoft.com/sharepoint/v3" xmlns:ns2="f030db69-1d5c-4c1f-887a-00e75fed0d5c" targetNamespace="http://schemas.microsoft.com/office/2006/metadata/properties" ma:root="true" ma:fieldsID="9b346233921eea31a987d268902cb50f" ns1:_="" ns2:_="">
    <xsd:import namespace="http://schemas.microsoft.com/sharepoint/v3"/>
    <xsd:import namespace="f030db69-1d5c-4c1f-887a-00e75fed0d5c"/>
    <xsd:element name="properties">
      <xsd:complexType>
        <xsd:sequence>
          <xsd:element name="documentManagement">
            <xsd:complexType>
              <xsd:all>
                <xsd:element ref="ns2:b0aae251cd5f4b7dbd6fa4992b52a58b" minOccurs="0"/>
                <xsd:element ref="ns2:TaxCatchAll" minOccurs="0"/>
                <xsd:element ref="ns2:TaxCatchAllLabel" minOccurs="0"/>
                <xsd:element ref="ns2:dc4525bf4a704db985c3696ff43c56c8" minOccurs="0"/>
                <xsd:element ref="ns2:TaxKeywordTaxHTField" minOccurs="0"/>
                <xsd:element ref="ns2:Expire_x0020_in" minOccurs="0"/>
                <xsd:element ref="ns1:_dlc_ExpireDateSaved" minOccurs="0"/>
                <xsd:element ref="ns1:_dlc_ExpireDate" minOccurs="0"/>
                <xsd:element ref="ns2:Document_x0020_Expires_x0020_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pireDateSaved" ma:index="17" nillable="true" ma:displayName="Original Expiration Date" ma:description="" ma:hidden="true" ma:internalName="_dlc_ExpireDateSaved" ma:readOnly="true">
      <xsd:simpleType>
        <xsd:restriction base="dms:DateTime"/>
      </xsd:simpleType>
    </xsd:element>
    <xsd:element name="_dlc_ExpireDate" ma:index="18" nillable="true" ma:displayName="Expiration Date" ma:description="" ma:hidden="true" ma:indexed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30db69-1d5c-4c1f-887a-00e75fed0d5c" elementFormDefault="qualified">
    <xsd:import namespace="http://schemas.microsoft.com/office/2006/documentManagement/types"/>
    <xsd:import namespace="http://schemas.microsoft.com/office/infopath/2007/PartnerControls"/>
    <xsd:element name="b0aae251cd5f4b7dbd6fa4992b52a58b" ma:index="8" nillable="true" ma:taxonomy="true" ma:internalName="b0aae251cd5f4b7dbd6fa4992b52a58b" ma:taxonomyFieldName="Area" ma:displayName="Area" ma:default="1051;#Adult Education|d8cbbe7f-a831-46be-88c7-7ed69adc6c30" ma:fieldId="{b0aae251-cd5f-4b7d-bd6f-a4992b52a58b}" ma:sspId="6ed0261d-8e1d-4a30-b593-96d7f0c84e13" ma:termSetId="19852c3a-ac1c-4e85-9fbb-224455bf1b7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73c56dda-d3d9-46c5-b628-a55aa7c61da3}" ma:internalName="TaxCatchAll" ma:showField="CatchAllData" ma:web="e8598414-b8b6-4047-aa30-65305a4292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73c56dda-d3d9-46c5-b628-a55aa7c61da3}" ma:internalName="TaxCatchAllLabel" ma:readOnly="true" ma:showField="CatchAllDataLabel" ma:web="e8598414-b8b6-4047-aa30-65305a4292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c4525bf4a704db985c3696ff43c56c8" ma:index="12" nillable="true" ma:taxonomy="true" ma:internalName="dc4525bf4a704db985c3696ff43c56c8" ma:taxonomyFieldName="DocumentGroup" ma:displayName="Document Group" ma:indexed="true" ma:default="" ma:fieldId="{dc4525bf-4a70-4db9-85c3-696ff43c56c8}" ma:sspId="6ed0261d-8e1d-4a30-b593-96d7f0c84e13" ma:termSetId="38866771-e0a7-4bce-a0bd-40dc285cf35b" ma:anchorId="ce6349d1-0035-4741-be37-8af9c4829a16" ma:open="true" ma:isKeyword="false">
      <xsd:complexType>
        <xsd:sequence>
          <xsd:element ref="pc:Terms" minOccurs="0" maxOccurs="1"/>
        </xsd:sequence>
      </xsd:complexType>
    </xsd:element>
    <xsd:element name="TaxKeywordTaxHTField" ma:index="14" nillable="true" ma:taxonomy="true" ma:internalName="TaxKeywordTaxHTField" ma:taxonomyFieldName="TaxKeyword" ma:displayName="Enterprise Keywords" ma:fieldId="{23f27201-bee3-471e-b2e7-b64fd8b7ca38}" ma:taxonomyMulti="true" ma:sspId="6ed0261d-8e1d-4a30-b593-96d7f0c84e1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Expire_x0020_in" ma:index="16" nillable="true" ma:displayName="Expire In (Years)" ma:default="3" ma:format="Dropdown" ma:internalName="Expire_x0020_in">
      <xsd:simpleType>
        <xsd:restriction base="dms:Choice">
          <xsd:enumeration value="1"/>
          <xsd:enumeration value="2"/>
          <xsd:enumeration value="3"/>
          <xsd:enumeration value="4"/>
          <xsd:enumeration value="5"/>
          <xsd:enumeration value="7"/>
          <xsd:enumeration value="10"/>
        </xsd:restriction>
      </xsd:simpleType>
    </xsd:element>
    <xsd:element name="Document_x0020_Expires_x0020_On" ma:index="19" nillable="true" ma:displayName="Document Expires On" ma:format="DateOnly" ma:indexed="true" ma:internalName="Document_x0020_Expires_x0020_On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435306-7585-42A6-B6BD-A61262BEC87D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750CDE68-FFC1-485F-AAC8-1308A6F27A38}">
  <ds:schemaRefs>
    <ds:schemaRef ds:uri="http://purl.org/dc/dcmitype/"/>
    <ds:schemaRef ds:uri="f030db69-1d5c-4c1f-887a-00e75fed0d5c"/>
    <ds:schemaRef ds:uri="http://purl.org/dc/elements/1.1/"/>
    <ds:schemaRef ds:uri="http://schemas.microsoft.com/office/2006/documentManagement/types"/>
    <ds:schemaRef ds:uri="http://schemas.microsoft.com/sharepoint/v3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39CD215-2106-492D-844C-58C8AEAF17A6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0CF8A9A3-0E8C-4BD1-B776-A4BF112C112B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84EAB569-02D0-40C7-AD1B-CADF1A4B70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030db69-1d5c-4c1f-887a-00e75fed0d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6.xml><?xml version="1.0" encoding="utf-8"?>
<ds:datastoreItem xmlns:ds="http://schemas.openxmlformats.org/officeDocument/2006/customXml" ds:itemID="{6AABA1EB-3170-4C20-A342-256548392A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3180</Words>
  <Application>Microsoft Office PowerPoint</Application>
  <PresentationFormat>Custom</PresentationFormat>
  <Paragraphs>318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Gill Sans MT</vt:lpstr>
      <vt:lpstr>Lucida Sans</vt:lpstr>
      <vt:lpstr>Symbol</vt:lpstr>
      <vt:lpstr>Tahoma</vt:lpstr>
      <vt:lpstr>Times New Roman</vt:lpstr>
      <vt:lpstr>Trebuchet MS</vt:lpstr>
      <vt:lpstr>Office Theme</vt:lpstr>
      <vt:lpstr>Coventry Adult Education Service - Information for learners</vt:lpstr>
      <vt:lpstr>Useful tips for learners</vt:lpstr>
      <vt:lpstr>What we expect from you</vt:lpstr>
      <vt:lpstr>What you can expect from us</vt:lpstr>
      <vt:lpstr>Using the internet safely</vt:lpstr>
      <vt:lpstr>Your safety</vt:lpstr>
      <vt:lpstr>Feeling safe</vt:lpstr>
      <vt:lpstr>PowerPoint Presentation</vt:lpstr>
      <vt:lpstr>What this means:</vt:lpstr>
      <vt:lpstr>What this means:</vt:lpstr>
      <vt:lpstr>What this means:</vt:lpstr>
      <vt:lpstr>What this means:</vt:lpstr>
      <vt:lpstr>Additional Learning Support</vt:lpstr>
      <vt:lpstr>Careers Education Information, Advice and Guidance (CEIAG)</vt:lpstr>
      <vt:lpstr>    Childcare </vt:lpstr>
      <vt:lpstr>Essential Skills</vt:lpstr>
      <vt:lpstr>Celebrate diversity</vt:lpstr>
      <vt:lpstr>Comments and Suggestions</vt:lpstr>
      <vt:lpstr>Privacy and fair processing notices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Coventry Adult Education Service - Information for learners</dc:title>
  <dc:creator>Croft, Howard</dc:creator>
  <cp:lastModifiedBy>Murphy, Neil</cp:lastModifiedBy>
  <cp:revision>867</cp:revision>
  <dcterms:created xsi:type="dcterms:W3CDTF">2023-07-28T11:08:25Z</dcterms:created>
  <dcterms:modified xsi:type="dcterms:W3CDTF">2024-09-05T15:18:30Z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2021-08-06T00:00:00Z</vt:filetime>
  </property>
  <property fmtid="{D5CDD505-2E9C-101B-9397-08002B2CF9AE}" pid="3" name="Creator">
    <vt:lpwstr>Adobe InDesign CC 14.0 (Macintosh)</vt:lpwstr>
  </property>
  <property fmtid="{D5CDD505-2E9C-101B-9397-08002B2CF9AE}" pid="4" name="LastSaved">
    <vt:filetime>2023-07-28T00:00:00Z</vt:filetime>
  </property>
  <property fmtid="{D5CDD505-2E9C-101B-9397-08002B2CF9AE}" pid="5" name="Producer">
    <vt:lpwstr>Adobe PDF Library 15.0</vt:lpwstr>
  </property>
  <property fmtid="{D5CDD505-2E9C-101B-9397-08002B2CF9AE}" pid="6" name="ContentTypeId">
    <vt:lpwstr>0x01010091769D3ADCDDBD418A5720563395FE870100672F6D20F1174D4AB163A28E51A76897</vt:lpwstr>
  </property>
  <property fmtid="{D5CDD505-2E9C-101B-9397-08002B2CF9AE}" pid="7" name="_dlc_policyId">
    <vt:lpwstr/>
  </property>
  <property fmtid="{D5CDD505-2E9C-101B-9397-08002B2CF9AE}" pid="8" name="ItemRetentionFormula">
    <vt:lpwstr/>
  </property>
  <property fmtid="{D5CDD505-2E9C-101B-9397-08002B2CF9AE}" pid="9" name="Area">
    <vt:lpwstr>1051;#Adult Education|d8cbbe7f-a831-46be-88c7-7ed69adc6c30</vt:lpwstr>
  </property>
  <property fmtid="{D5CDD505-2E9C-101B-9397-08002B2CF9AE}" pid="10" name="TaxKeyword">
    <vt:lpwstr/>
  </property>
  <property fmtid="{D5CDD505-2E9C-101B-9397-08002B2CF9AE}" pid="11" name="MediaServiceImageTags">
    <vt:lpwstr/>
  </property>
  <property fmtid="{D5CDD505-2E9C-101B-9397-08002B2CF9AE}" pid="12" name="lcf76f155ced4ddcb4097134ff3c332f">
    <vt:lpwstr/>
  </property>
  <property fmtid="{D5CDD505-2E9C-101B-9397-08002B2CF9AE}" pid="13" name="DocumentGroup">
    <vt:lpwstr/>
  </property>
  <property fmtid="{D5CDD505-2E9C-101B-9397-08002B2CF9AE}" pid="14" name="Set Document Expiry Date">
    <vt:lpwstr>https://coventrycc.sharepoint.com/teams/People/EduLibAdLearning/AdultEd/AdultEd/_layouts/15/wrkstat.aspx?List=38e4c668-d5e0-4f7e-a4e9-737ae826ec73&amp;WorkflowInstanceName=7d8d308f-3197-42f3-bfa3-a195d72b984c, Set document expiry date</vt:lpwstr>
  </property>
</Properties>
</file>